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Lst>
  <p:notesMasterIdLst>
    <p:notesMasterId r:id="rId16"/>
  </p:notesMasterIdLst>
  <p:handoutMasterIdLst>
    <p:handoutMasterId r:id="rId17"/>
  </p:handoutMasterIdLst>
  <p:sldIdLst>
    <p:sldId id="256" r:id="rId2"/>
    <p:sldId id="267" r:id="rId3"/>
    <p:sldId id="288" r:id="rId4"/>
    <p:sldId id="270" r:id="rId5"/>
    <p:sldId id="284" r:id="rId6"/>
    <p:sldId id="283" r:id="rId7"/>
    <p:sldId id="280" r:id="rId8"/>
    <p:sldId id="285" r:id="rId9"/>
    <p:sldId id="272" r:id="rId10"/>
    <p:sldId id="279" r:id="rId11"/>
    <p:sldId id="287" r:id="rId12"/>
    <p:sldId id="289" r:id="rId13"/>
    <p:sldId id="286" r:id="rId14"/>
    <p:sldId id="265" r:id="rId15"/>
  </p:sldIdLst>
  <p:sldSz cx="9144000" cy="6858000" type="screen4x3"/>
  <p:notesSz cx="7077075" cy="93694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94"/>
  </p:normalViewPr>
  <p:slideViewPr>
    <p:cSldViewPr>
      <p:cViewPr varScale="1">
        <p:scale>
          <a:sx n="121" d="100"/>
          <a:sy n="121" d="100"/>
        </p:scale>
        <p:origin x="1904" y="17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050" cy="468313"/>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4008438" y="0"/>
            <a:ext cx="3067050" cy="468313"/>
          </a:xfrm>
          <a:prstGeom prst="rect">
            <a:avLst/>
          </a:prstGeom>
        </p:spPr>
        <p:txBody>
          <a:bodyPr vert="horz" lIns="91440" tIns="45720" rIns="91440" bIns="45720" rtlCol="0"/>
          <a:lstStyle>
            <a:lvl1pPr algn="r">
              <a:defRPr sz="1200"/>
            </a:lvl1pPr>
          </a:lstStyle>
          <a:p>
            <a:fld id="{17481AFC-54A9-4C8D-9E0F-20567BB181AC}" type="datetimeFigureOut">
              <a:rPr lang="en-US" smtClean="0"/>
              <a:t>7/29/20</a:t>
            </a:fld>
            <a:endParaRPr lang="en-US" dirty="0"/>
          </a:p>
        </p:txBody>
      </p:sp>
      <p:sp>
        <p:nvSpPr>
          <p:cNvPr id="4" name="Footer Placeholder 3"/>
          <p:cNvSpPr>
            <a:spLocks noGrp="1"/>
          </p:cNvSpPr>
          <p:nvPr>
            <p:ph type="ftr" sz="quarter" idx="2"/>
          </p:nvPr>
        </p:nvSpPr>
        <p:spPr>
          <a:xfrm>
            <a:off x="0" y="8899525"/>
            <a:ext cx="3067050" cy="468313"/>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4008438" y="8899525"/>
            <a:ext cx="3067050" cy="468313"/>
          </a:xfrm>
          <a:prstGeom prst="rect">
            <a:avLst/>
          </a:prstGeom>
        </p:spPr>
        <p:txBody>
          <a:bodyPr vert="horz" lIns="91440" tIns="45720" rIns="91440" bIns="45720" rtlCol="0" anchor="b"/>
          <a:lstStyle>
            <a:lvl1pPr algn="r">
              <a:defRPr sz="1200"/>
            </a:lvl1pPr>
          </a:lstStyle>
          <a:p>
            <a:fld id="{341B146C-7105-472E-93F3-CFCD7A447489}" type="slidenum">
              <a:rPr lang="en-US" smtClean="0"/>
              <a:t>‹#›</a:t>
            </a:fld>
            <a:endParaRPr lang="en-US" dirty="0"/>
          </a:p>
        </p:txBody>
      </p:sp>
    </p:spTree>
    <p:extLst>
      <p:ext uri="{BB962C8B-B14F-4D97-AF65-F5344CB8AC3E}">
        <p14:creationId xmlns:p14="http://schemas.microsoft.com/office/powerpoint/2010/main" val="40156304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050" cy="468313"/>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4008438" y="0"/>
            <a:ext cx="3067050" cy="468313"/>
          </a:xfrm>
          <a:prstGeom prst="rect">
            <a:avLst/>
          </a:prstGeom>
        </p:spPr>
        <p:txBody>
          <a:bodyPr vert="horz" lIns="91440" tIns="45720" rIns="91440" bIns="45720" rtlCol="0"/>
          <a:lstStyle>
            <a:lvl1pPr algn="r">
              <a:defRPr sz="1200"/>
            </a:lvl1pPr>
          </a:lstStyle>
          <a:p>
            <a:fld id="{222FB480-42F4-4628-AD1E-555E15271D29}" type="datetimeFigureOut">
              <a:rPr lang="en-US" smtClean="0"/>
              <a:t>7/29/20</a:t>
            </a:fld>
            <a:endParaRPr lang="en-US" dirty="0"/>
          </a:p>
        </p:txBody>
      </p:sp>
      <p:sp>
        <p:nvSpPr>
          <p:cNvPr id="4" name="Slide Image Placeholder 3"/>
          <p:cNvSpPr>
            <a:spLocks noGrp="1" noRot="1" noChangeAspect="1"/>
          </p:cNvSpPr>
          <p:nvPr>
            <p:ph type="sldImg" idx="2"/>
          </p:nvPr>
        </p:nvSpPr>
        <p:spPr>
          <a:xfrm>
            <a:off x="1196975" y="703263"/>
            <a:ext cx="4683125" cy="3513137"/>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8025" y="4449763"/>
            <a:ext cx="5661025" cy="42164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9525"/>
            <a:ext cx="3067050" cy="468313"/>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08438" y="8899525"/>
            <a:ext cx="3067050" cy="468313"/>
          </a:xfrm>
          <a:prstGeom prst="rect">
            <a:avLst/>
          </a:prstGeom>
        </p:spPr>
        <p:txBody>
          <a:bodyPr vert="horz" lIns="91440" tIns="45720" rIns="91440" bIns="45720" rtlCol="0" anchor="b"/>
          <a:lstStyle>
            <a:lvl1pPr algn="r">
              <a:defRPr sz="1200"/>
            </a:lvl1pPr>
          </a:lstStyle>
          <a:p>
            <a:fld id="{25D793B4-FFFD-40DA-8213-23DFF8B5A618}" type="slidenum">
              <a:rPr lang="en-US" smtClean="0"/>
              <a:t>‹#›</a:t>
            </a:fld>
            <a:endParaRPr lang="en-US" dirty="0"/>
          </a:p>
        </p:txBody>
      </p:sp>
    </p:spTree>
    <p:extLst>
      <p:ext uri="{BB962C8B-B14F-4D97-AF65-F5344CB8AC3E}">
        <p14:creationId xmlns:p14="http://schemas.microsoft.com/office/powerpoint/2010/main" val="15308926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D793B4-FFFD-40DA-8213-23DFF8B5A618}" type="slidenum">
              <a:rPr lang="en-US" smtClean="0"/>
              <a:t>2</a:t>
            </a:fld>
            <a:endParaRPr lang="en-US" dirty="0"/>
          </a:p>
        </p:txBody>
      </p:sp>
    </p:spTree>
    <p:extLst>
      <p:ext uri="{BB962C8B-B14F-4D97-AF65-F5344CB8AC3E}">
        <p14:creationId xmlns:p14="http://schemas.microsoft.com/office/powerpoint/2010/main" val="1729794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44797D-880F-464F-B095-AABE5E9E70D4}" type="datetime1">
              <a:rPr lang="en-US" smtClean="0"/>
              <a:t>7/29/20</a:t>
            </a:fld>
            <a:endParaRPr lang="en-US" dirty="0"/>
          </a:p>
        </p:txBody>
      </p:sp>
      <p:sp>
        <p:nvSpPr>
          <p:cNvPr id="5" name="Footer Placeholder 4"/>
          <p:cNvSpPr>
            <a:spLocks noGrp="1"/>
          </p:cNvSpPr>
          <p:nvPr>
            <p:ph type="ftr" sz="quarter" idx="11"/>
          </p:nvPr>
        </p:nvSpPr>
        <p:spPr/>
        <p:txBody>
          <a:bodyPr/>
          <a:lstStyle/>
          <a:p>
            <a:r>
              <a:rPr lang="en-US" dirty="0"/>
              <a:t>7.29.16.NERecertification</a:t>
            </a:r>
          </a:p>
        </p:txBody>
      </p:sp>
      <p:sp>
        <p:nvSpPr>
          <p:cNvPr id="6" name="Slide Number Placeholder 5"/>
          <p:cNvSpPr>
            <a:spLocks noGrp="1"/>
          </p:cNvSpPr>
          <p:nvPr>
            <p:ph type="sldNum" sz="quarter" idx="12"/>
          </p:nvPr>
        </p:nvSpPr>
        <p:spPr/>
        <p:txBody>
          <a:bodyPr/>
          <a:lstStyle/>
          <a:p>
            <a:fld id="{A99BA842-DEA3-4DA0-80A9-B6CA04D18F58}" type="slidenum">
              <a:rPr lang="en-US" smtClean="0"/>
              <a:t>‹#›</a:t>
            </a:fld>
            <a:endParaRPr lang="en-US" dirty="0"/>
          </a:p>
        </p:txBody>
      </p:sp>
    </p:spTree>
    <p:extLst>
      <p:ext uri="{BB962C8B-B14F-4D97-AF65-F5344CB8AC3E}">
        <p14:creationId xmlns:p14="http://schemas.microsoft.com/office/powerpoint/2010/main" val="339483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979E7EF-99BA-4A0C-A517-308F23248754}" type="datetime1">
              <a:rPr lang="en-US" smtClean="0"/>
              <a:t>7/29/20</a:t>
            </a:fld>
            <a:endParaRPr lang="en-US" dirty="0"/>
          </a:p>
        </p:txBody>
      </p:sp>
      <p:sp>
        <p:nvSpPr>
          <p:cNvPr id="5" name="Footer Placeholder 4"/>
          <p:cNvSpPr>
            <a:spLocks noGrp="1"/>
          </p:cNvSpPr>
          <p:nvPr>
            <p:ph type="ftr" sz="quarter" idx="11"/>
          </p:nvPr>
        </p:nvSpPr>
        <p:spPr/>
        <p:txBody>
          <a:bodyPr/>
          <a:lstStyle/>
          <a:p>
            <a:r>
              <a:rPr lang="en-US" dirty="0"/>
              <a:t>7.29.16.NERecertification</a:t>
            </a:r>
          </a:p>
        </p:txBody>
      </p:sp>
      <p:sp>
        <p:nvSpPr>
          <p:cNvPr id="6" name="Slide Number Placeholder 5"/>
          <p:cNvSpPr>
            <a:spLocks noGrp="1"/>
          </p:cNvSpPr>
          <p:nvPr>
            <p:ph type="sldNum" sz="quarter" idx="12"/>
          </p:nvPr>
        </p:nvSpPr>
        <p:spPr/>
        <p:txBody>
          <a:bodyPr/>
          <a:lstStyle/>
          <a:p>
            <a:fld id="{A99BA842-DEA3-4DA0-80A9-B6CA04D18F58}" type="slidenum">
              <a:rPr lang="en-US" smtClean="0"/>
              <a:t>‹#›</a:t>
            </a:fld>
            <a:endParaRPr lang="en-US" dirty="0"/>
          </a:p>
        </p:txBody>
      </p:sp>
    </p:spTree>
    <p:extLst>
      <p:ext uri="{BB962C8B-B14F-4D97-AF65-F5344CB8AC3E}">
        <p14:creationId xmlns:p14="http://schemas.microsoft.com/office/powerpoint/2010/main" val="25404302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AC51E80-9656-479A-81C0-1ADA1A22119D}" type="datetime1">
              <a:rPr lang="en-US" smtClean="0"/>
              <a:t>7/29/20</a:t>
            </a:fld>
            <a:endParaRPr lang="en-US" dirty="0"/>
          </a:p>
        </p:txBody>
      </p:sp>
      <p:sp>
        <p:nvSpPr>
          <p:cNvPr id="5" name="Footer Placeholder 4"/>
          <p:cNvSpPr>
            <a:spLocks noGrp="1"/>
          </p:cNvSpPr>
          <p:nvPr>
            <p:ph type="ftr" sz="quarter" idx="11"/>
          </p:nvPr>
        </p:nvSpPr>
        <p:spPr/>
        <p:txBody>
          <a:bodyPr/>
          <a:lstStyle/>
          <a:p>
            <a:r>
              <a:rPr lang="en-US" dirty="0"/>
              <a:t>7.29.16.NERecertification</a:t>
            </a:r>
          </a:p>
        </p:txBody>
      </p:sp>
      <p:sp>
        <p:nvSpPr>
          <p:cNvPr id="6" name="Slide Number Placeholder 5"/>
          <p:cNvSpPr>
            <a:spLocks noGrp="1"/>
          </p:cNvSpPr>
          <p:nvPr>
            <p:ph type="sldNum" sz="quarter" idx="12"/>
          </p:nvPr>
        </p:nvSpPr>
        <p:spPr/>
        <p:txBody>
          <a:bodyPr/>
          <a:lstStyle/>
          <a:p>
            <a:fld id="{A99BA842-DEA3-4DA0-80A9-B6CA04D18F58}" type="slidenum">
              <a:rPr lang="en-US" smtClean="0"/>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45320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8F1BB4A-F8FD-42FA-A6A1-41E9BD46F76E}" type="datetime1">
              <a:rPr lang="en-US" smtClean="0"/>
              <a:t>7/29/20</a:t>
            </a:fld>
            <a:endParaRPr lang="en-US" dirty="0"/>
          </a:p>
        </p:txBody>
      </p:sp>
      <p:sp>
        <p:nvSpPr>
          <p:cNvPr id="5" name="Footer Placeholder 4"/>
          <p:cNvSpPr>
            <a:spLocks noGrp="1"/>
          </p:cNvSpPr>
          <p:nvPr>
            <p:ph type="ftr" sz="quarter" idx="11"/>
          </p:nvPr>
        </p:nvSpPr>
        <p:spPr/>
        <p:txBody>
          <a:bodyPr/>
          <a:lstStyle/>
          <a:p>
            <a:r>
              <a:rPr lang="en-US" dirty="0"/>
              <a:t>7.29.16.NERecertification</a:t>
            </a:r>
          </a:p>
        </p:txBody>
      </p:sp>
      <p:sp>
        <p:nvSpPr>
          <p:cNvPr id="6" name="Slide Number Placeholder 5"/>
          <p:cNvSpPr>
            <a:spLocks noGrp="1"/>
          </p:cNvSpPr>
          <p:nvPr>
            <p:ph type="sldNum" sz="quarter" idx="12"/>
          </p:nvPr>
        </p:nvSpPr>
        <p:spPr/>
        <p:txBody>
          <a:bodyPr/>
          <a:lstStyle/>
          <a:p>
            <a:fld id="{A99BA842-DEA3-4DA0-80A9-B6CA04D18F58}" type="slidenum">
              <a:rPr lang="en-US" smtClean="0"/>
              <a:t>‹#›</a:t>
            </a:fld>
            <a:endParaRPr lang="en-US" dirty="0"/>
          </a:p>
        </p:txBody>
      </p:sp>
    </p:spTree>
    <p:extLst>
      <p:ext uri="{BB962C8B-B14F-4D97-AF65-F5344CB8AC3E}">
        <p14:creationId xmlns:p14="http://schemas.microsoft.com/office/powerpoint/2010/main" val="38131641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7CCB333-220C-41A6-8209-E6A70CA9C2BE}" type="datetime1">
              <a:rPr lang="en-US" smtClean="0"/>
              <a:t>7/29/20</a:t>
            </a:fld>
            <a:endParaRPr lang="en-US" dirty="0"/>
          </a:p>
        </p:txBody>
      </p:sp>
      <p:sp>
        <p:nvSpPr>
          <p:cNvPr id="5" name="Footer Placeholder 4"/>
          <p:cNvSpPr>
            <a:spLocks noGrp="1"/>
          </p:cNvSpPr>
          <p:nvPr>
            <p:ph type="ftr" sz="quarter" idx="11"/>
          </p:nvPr>
        </p:nvSpPr>
        <p:spPr/>
        <p:txBody>
          <a:bodyPr/>
          <a:lstStyle/>
          <a:p>
            <a:r>
              <a:rPr lang="en-US" dirty="0"/>
              <a:t>7.29.16.NERecertification</a:t>
            </a:r>
          </a:p>
        </p:txBody>
      </p:sp>
      <p:sp>
        <p:nvSpPr>
          <p:cNvPr id="6" name="Slide Number Placeholder 5"/>
          <p:cNvSpPr>
            <a:spLocks noGrp="1"/>
          </p:cNvSpPr>
          <p:nvPr>
            <p:ph type="sldNum" sz="quarter" idx="12"/>
          </p:nvPr>
        </p:nvSpPr>
        <p:spPr/>
        <p:txBody>
          <a:bodyPr/>
          <a:lstStyle/>
          <a:p>
            <a:fld id="{A99BA842-DEA3-4DA0-80A9-B6CA04D18F58}" type="slidenum">
              <a:rPr lang="en-US" smtClean="0"/>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659341767"/>
      </p:ext>
    </p:extLst>
  </p:cSld>
  <p:clrMapOvr>
    <a:masterClrMapping/>
  </p:clrMapOvr>
  <p:hf sldNum="0"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7CCB333-220C-41A6-8209-E6A70CA9C2BE}" type="datetime1">
              <a:rPr lang="en-US" smtClean="0"/>
              <a:t>7/29/20</a:t>
            </a:fld>
            <a:endParaRPr lang="en-US" dirty="0"/>
          </a:p>
        </p:txBody>
      </p:sp>
      <p:sp>
        <p:nvSpPr>
          <p:cNvPr id="5" name="Footer Placeholder 4"/>
          <p:cNvSpPr>
            <a:spLocks noGrp="1"/>
          </p:cNvSpPr>
          <p:nvPr>
            <p:ph type="ftr" sz="quarter" idx="11"/>
          </p:nvPr>
        </p:nvSpPr>
        <p:spPr/>
        <p:txBody>
          <a:bodyPr/>
          <a:lstStyle/>
          <a:p>
            <a:r>
              <a:rPr lang="en-US" dirty="0"/>
              <a:t>7.29.16.NERecertification</a:t>
            </a:r>
          </a:p>
        </p:txBody>
      </p:sp>
      <p:sp>
        <p:nvSpPr>
          <p:cNvPr id="6" name="Slide Number Placeholder 5"/>
          <p:cNvSpPr>
            <a:spLocks noGrp="1"/>
          </p:cNvSpPr>
          <p:nvPr>
            <p:ph type="sldNum" sz="quarter" idx="12"/>
          </p:nvPr>
        </p:nvSpPr>
        <p:spPr/>
        <p:txBody>
          <a:bodyPr/>
          <a:lstStyle/>
          <a:p>
            <a:fld id="{A99BA842-DEA3-4DA0-80A9-B6CA04D18F58}" type="slidenum">
              <a:rPr lang="en-US" smtClean="0"/>
              <a:t>‹#›</a:t>
            </a:fld>
            <a:endParaRPr lang="en-US" dirty="0"/>
          </a:p>
        </p:txBody>
      </p:sp>
    </p:spTree>
    <p:extLst>
      <p:ext uri="{BB962C8B-B14F-4D97-AF65-F5344CB8AC3E}">
        <p14:creationId xmlns:p14="http://schemas.microsoft.com/office/powerpoint/2010/main" val="3291451871"/>
      </p:ext>
    </p:extLst>
  </p:cSld>
  <p:clrMapOvr>
    <a:masterClrMapping/>
  </p:clrMapOvr>
  <p:hf sldNum="0" hd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CA2565-653E-4AFC-AB60-C489C47842E0}" type="datetime1">
              <a:rPr lang="en-US" smtClean="0"/>
              <a:t>7/29/20</a:t>
            </a:fld>
            <a:endParaRPr lang="en-US" dirty="0"/>
          </a:p>
        </p:txBody>
      </p:sp>
      <p:sp>
        <p:nvSpPr>
          <p:cNvPr id="5" name="Footer Placeholder 4"/>
          <p:cNvSpPr>
            <a:spLocks noGrp="1"/>
          </p:cNvSpPr>
          <p:nvPr>
            <p:ph type="ftr" sz="quarter" idx="11"/>
          </p:nvPr>
        </p:nvSpPr>
        <p:spPr/>
        <p:txBody>
          <a:bodyPr/>
          <a:lstStyle/>
          <a:p>
            <a:r>
              <a:rPr lang="en-US" dirty="0"/>
              <a:t>7.29.16.NERecertification</a:t>
            </a:r>
          </a:p>
        </p:txBody>
      </p:sp>
      <p:sp>
        <p:nvSpPr>
          <p:cNvPr id="6" name="Slide Number Placeholder 5"/>
          <p:cNvSpPr>
            <a:spLocks noGrp="1"/>
          </p:cNvSpPr>
          <p:nvPr>
            <p:ph type="sldNum" sz="quarter" idx="12"/>
          </p:nvPr>
        </p:nvSpPr>
        <p:spPr/>
        <p:txBody>
          <a:bodyPr/>
          <a:lstStyle/>
          <a:p>
            <a:fld id="{A99BA842-DEA3-4DA0-80A9-B6CA04D18F58}" type="slidenum">
              <a:rPr lang="en-US" smtClean="0"/>
              <a:t>‹#›</a:t>
            </a:fld>
            <a:endParaRPr lang="en-US" dirty="0"/>
          </a:p>
        </p:txBody>
      </p:sp>
    </p:spTree>
    <p:extLst>
      <p:ext uri="{BB962C8B-B14F-4D97-AF65-F5344CB8AC3E}">
        <p14:creationId xmlns:p14="http://schemas.microsoft.com/office/powerpoint/2010/main" val="32542883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AE2DB4-734F-46E6-A08F-46E7B0E1DC55}" type="datetime1">
              <a:rPr lang="en-US" smtClean="0"/>
              <a:t>7/29/20</a:t>
            </a:fld>
            <a:endParaRPr lang="en-US" dirty="0"/>
          </a:p>
        </p:txBody>
      </p:sp>
      <p:sp>
        <p:nvSpPr>
          <p:cNvPr id="5" name="Footer Placeholder 4"/>
          <p:cNvSpPr>
            <a:spLocks noGrp="1"/>
          </p:cNvSpPr>
          <p:nvPr>
            <p:ph type="ftr" sz="quarter" idx="11"/>
          </p:nvPr>
        </p:nvSpPr>
        <p:spPr/>
        <p:txBody>
          <a:bodyPr/>
          <a:lstStyle/>
          <a:p>
            <a:r>
              <a:rPr lang="en-US" dirty="0"/>
              <a:t>7.29.16.NERecertification</a:t>
            </a:r>
          </a:p>
        </p:txBody>
      </p:sp>
      <p:sp>
        <p:nvSpPr>
          <p:cNvPr id="6" name="Slide Number Placeholder 5"/>
          <p:cNvSpPr>
            <a:spLocks noGrp="1"/>
          </p:cNvSpPr>
          <p:nvPr>
            <p:ph type="sldNum" sz="quarter" idx="12"/>
          </p:nvPr>
        </p:nvSpPr>
        <p:spPr/>
        <p:txBody>
          <a:bodyPr/>
          <a:lstStyle/>
          <a:p>
            <a:fld id="{A99BA842-DEA3-4DA0-80A9-B6CA04D18F58}" type="slidenum">
              <a:rPr lang="en-US" smtClean="0"/>
              <a:t>‹#›</a:t>
            </a:fld>
            <a:endParaRPr lang="en-US" dirty="0"/>
          </a:p>
        </p:txBody>
      </p:sp>
    </p:spTree>
    <p:extLst>
      <p:ext uri="{BB962C8B-B14F-4D97-AF65-F5344CB8AC3E}">
        <p14:creationId xmlns:p14="http://schemas.microsoft.com/office/powerpoint/2010/main" val="33966042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F972E40-C969-4C9E-9862-F46A6CB4BC35}" type="datetime1">
              <a:rPr lang="en-US" smtClean="0"/>
              <a:t>7/29/20</a:t>
            </a:fld>
            <a:endParaRPr lang="en-US" dirty="0"/>
          </a:p>
        </p:txBody>
      </p:sp>
      <p:sp>
        <p:nvSpPr>
          <p:cNvPr id="5" name="Footer Placeholder 4"/>
          <p:cNvSpPr>
            <a:spLocks noGrp="1"/>
          </p:cNvSpPr>
          <p:nvPr>
            <p:ph type="ftr" sz="quarter" idx="11"/>
          </p:nvPr>
        </p:nvSpPr>
        <p:spPr/>
        <p:txBody>
          <a:bodyPr/>
          <a:lstStyle/>
          <a:p>
            <a:r>
              <a:rPr lang="en-US" dirty="0"/>
              <a:t>7.29.16.NERecertification</a:t>
            </a:r>
          </a:p>
        </p:txBody>
      </p:sp>
      <p:sp>
        <p:nvSpPr>
          <p:cNvPr id="6" name="Slide Number Placeholder 5"/>
          <p:cNvSpPr>
            <a:spLocks noGrp="1"/>
          </p:cNvSpPr>
          <p:nvPr>
            <p:ph type="sldNum" sz="quarter" idx="12"/>
          </p:nvPr>
        </p:nvSpPr>
        <p:spPr/>
        <p:txBody>
          <a:bodyPr/>
          <a:lstStyle/>
          <a:p>
            <a:fld id="{A99BA842-DEA3-4DA0-80A9-B6CA04D18F58}" type="slidenum">
              <a:rPr lang="en-US" smtClean="0"/>
              <a:t>‹#›</a:t>
            </a:fld>
            <a:endParaRPr lang="en-US" dirty="0"/>
          </a:p>
        </p:txBody>
      </p:sp>
    </p:spTree>
    <p:extLst>
      <p:ext uri="{BB962C8B-B14F-4D97-AF65-F5344CB8AC3E}">
        <p14:creationId xmlns:p14="http://schemas.microsoft.com/office/powerpoint/2010/main" val="40987883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ED77A06-43E7-49D9-9F31-AB6CEA0F8ED3}" type="datetime1">
              <a:rPr lang="en-US" smtClean="0"/>
              <a:t>7/29/20</a:t>
            </a:fld>
            <a:endParaRPr lang="en-US" dirty="0"/>
          </a:p>
        </p:txBody>
      </p:sp>
      <p:sp>
        <p:nvSpPr>
          <p:cNvPr id="5" name="Footer Placeholder 4"/>
          <p:cNvSpPr>
            <a:spLocks noGrp="1"/>
          </p:cNvSpPr>
          <p:nvPr>
            <p:ph type="ftr" sz="quarter" idx="11"/>
          </p:nvPr>
        </p:nvSpPr>
        <p:spPr/>
        <p:txBody>
          <a:bodyPr/>
          <a:lstStyle/>
          <a:p>
            <a:r>
              <a:rPr lang="en-US" dirty="0"/>
              <a:t>7.29.16.NERecertification</a:t>
            </a:r>
          </a:p>
        </p:txBody>
      </p:sp>
      <p:sp>
        <p:nvSpPr>
          <p:cNvPr id="6" name="Slide Number Placeholder 5"/>
          <p:cNvSpPr>
            <a:spLocks noGrp="1"/>
          </p:cNvSpPr>
          <p:nvPr>
            <p:ph type="sldNum" sz="quarter" idx="12"/>
          </p:nvPr>
        </p:nvSpPr>
        <p:spPr/>
        <p:txBody>
          <a:bodyPr/>
          <a:lstStyle/>
          <a:p>
            <a:fld id="{A99BA842-DEA3-4DA0-80A9-B6CA04D18F58}" type="slidenum">
              <a:rPr lang="en-US" smtClean="0"/>
              <a:t>‹#›</a:t>
            </a:fld>
            <a:endParaRPr lang="en-US" dirty="0"/>
          </a:p>
        </p:txBody>
      </p:sp>
    </p:spTree>
    <p:extLst>
      <p:ext uri="{BB962C8B-B14F-4D97-AF65-F5344CB8AC3E}">
        <p14:creationId xmlns:p14="http://schemas.microsoft.com/office/powerpoint/2010/main" val="1772102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CFAD33E-3DCA-4B98-9A73-251ECFEA6A61}" type="datetime1">
              <a:rPr lang="en-US" smtClean="0"/>
              <a:t>7/29/20</a:t>
            </a:fld>
            <a:endParaRPr lang="en-US" dirty="0"/>
          </a:p>
        </p:txBody>
      </p:sp>
      <p:sp>
        <p:nvSpPr>
          <p:cNvPr id="6" name="Footer Placeholder 5"/>
          <p:cNvSpPr>
            <a:spLocks noGrp="1"/>
          </p:cNvSpPr>
          <p:nvPr>
            <p:ph type="ftr" sz="quarter" idx="11"/>
          </p:nvPr>
        </p:nvSpPr>
        <p:spPr/>
        <p:txBody>
          <a:bodyPr/>
          <a:lstStyle/>
          <a:p>
            <a:r>
              <a:rPr lang="en-US" dirty="0"/>
              <a:t>7.29.16.NERecertification</a:t>
            </a:r>
          </a:p>
        </p:txBody>
      </p:sp>
      <p:sp>
        <p:nvSpPr>
          <p:cNvPr id="7" name="Slide Number Placeholder 6"/>
          <p:cNvSpPr>
            <a:spLocks noGrp="1"/>
          </p:cNvSpPr>
          <p:nvPr>
            <p:ph type="sldNum" sz="quarter" idx="12"/>
          </p:nvPr>
        </p:nvSpPr>
        <p:spPr/>
        <p:txBody>
          <a:bodyPr/>
          <a:lstStyle/>
          <a:p>
            <a:fld id="{A99BA842-DEA3-4DA0-80A9-B6CA04D18F58}" type="slidenum">
              <a:rPr lang="en-US" smtClean="0"/>
              <a:t>‹#›</a:t>
            </a:fld>
            <a:endParaRPr lang="en-US" dirty="0"/>
          </a:p>
        </p:txBody>
      </p:sp>
    </p:spTree>
    <p:extLst>
      <p:ext uri="{BB962C8B-B14F-4D97-AF65-F5344CB8AC3E}">
        <p14:creationId xmlns:p14="http://schemas.microsoft.com/office/powerpoint/2010/main" val="990769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DB78F2B-1CA4-423F-BE4C-81A026280FC6}" type="datetime1">
              <a:rPr lang="en-US" smtClean="0"/>
              <a:t>7/29/20</a:t>
            </a:fld>
            <a:endParaRPr lang="en-US" dirty="0"/>
          </a:p>
        </p:txBody>
      </p:sp>
      <p:sp>
        <p:nvSpPr>
          <p:cNvPr id="8" name="Footer Placeholder 7"/>
          <p:cNvSpPr>
            <a:spLocks noGrp="1"/>
          </p:cNvSpPr>
          <p:nvPr>
            <p:ph type="ftr" sz="quarter" idx="11"/>
          </p:nvPr>
        </p:nvSpPr>
        <p:spPr/>
        <p:txBody>
          <a:bodyPr/>
          <a:lstStyle/>
          <a:p>
            <a:r>
              <a:rPr lang="en-US" dirty="0"/>
              <a:t>7.29.16.NERecertification</a:t>
            </a:r>
          </a:p>
        </p:txBody>
      </p:sp>
      <p:sp>
        <p:nvSpPr>
          <p:cNvPr id="9" name="Slide Number Placeholder 8"/>
          <p:cNvSpPr>
            <a:spLocks noGrp="1"/>
          </p:cNvSpPr>
          <p:nvPr>
            <p:ph type="sldNum" sz="quarter" idx="12"/>
          </p:nvPr>
        </p:nvSpPr>
        <p:spPr/>
        <p:txBody>
          <a:bodyPr/>
          <a:lstStyle/>
          <a:p>
            <a:fld id="{A99BA842-DEA3-4DA0-80A9-B6CA04D18F58}" type="slidenum">
              <a:rPr lang="en-US" smtClean="0"/>
              <a:t>‹#›</a:t>
            </a:fld>
            <a:endParaRPr lang="en-US" dirty="0"/>
          </a:p>
        </p:txBody>
      </p:sp>
    </p:spTree>
    <p:extLst>
      <p:ext uri="{BB962C8B-B14F-4D97-AF65-F5344CB8AC3E}">
        <p14:creationId xmlns:p14="http://schemas.microsoft.com/office/powerpoint/2010/main" val="1847250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D7096CF-8B50-45CE-BF9A-4264944D5C54}" type="datetime1">
              <a:rPr lang="en-US" smtClean="0"/>
              <a:t>7/29/20</a:t>
            </a:fld>
            <a:endParaRPr lang="en-US" dirty="0"/>
          </a:p>
        </p:txBody>
      </p:sp>
      <p:sp>
        <p:nvSpPr>
          <p:cNvPr id="4" name="Footer Placeholder 3"/>
          <p:cNvSpPr>
            <a:spLocks noGrp="1"/>
          </p:cNvSpPr>
          <p:nvPr>
            <p:ph type="ftr" sz="quarter" idx="11"/>
          </p:nvPr>
        </p:nvSpPr>
        <p:spPr/>
        <p:txBody>
          <a:bodyPr/>
          <a:lstStyle/>
          <a:p>
            <a:r>
              <a:rPr lang="en-US" dirty="0"/>
              <a:t>7.29.16.NERecertification</a:t>
            </a:r>
          </a:p>
        </p:txBody>
      </p:sp>
      <p:sp>
        <p:nvSpPr>
          <p:cNvPr id="5" name="Slide Number Placeholder 4"/>
          <p:cNvSpPr>
            <a:spLocks noGrp="1"/>
          </p:cNvSpPr>
          <p:nvPr>
            <p:ph type="sldNum" sz="quarter" idx="12"/>
          </p:nvPr>
        </p:nvSpPr>
        <p:spPr/>
        <p:txBody>
          <a:bodyPr/>
          <a:lstStyle/>
          <a:p>
            <a:fld id="{A99BA842-DEA3-4DA0-80A9-B6CA04D18F58}" type="slidenum">
              <a:rPr lang="en-US" smtClean="0"/>
              <a:t>‹#›</a:t>
            </a:fld>
            <a:endParaRPr lang="en-US" dirty="0"/>
          </a:p>
        </p:txBody>
      </p:sp>
    </p:spTree>
    <p:extLst>
      <p:ext uri="{BB962C8B-B14F-4D97-AF65-F5344CB8AC3E}">
        <p14:creationId xmlns:p14="http://schemas.microsoft.com/office/powerpoint/2010/main" val="2670048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B4627A-7529-422A-B2BF-D400049113EF}" type="datetime1">
              <a:rPr lang="en-US" smtClean="0"/>
              <a:t>7/29/20</a:t>
            </a:fld>
            <a:endParaRPr lang="en-US" dirty="0"/>
          </a:p>
        </p:txBody>
      </p:sp>
      <p:sp>
        <p:nvSpPr>
          <p:cNvPr id="3" name="Footer Placeholder 2"/>
          <p:cNvSpPr>
            <a:spLocks noGrp="1"/>
          </p:cNvSpPr>
          <p:nvPr>
            <p:ph type="ftr" sz="quarter" idx="11"/>
          </p:nvPr>
        </p:nvSpPr>
        <p:spPr/>
        <p:txBody>
          <a:bodyPr/>
          <a:lstStyle/>
          <a:p>
            <a:r>
              <a:rPr lang="en-US" dirty="0"/>
              <a:t>7.29.16.NERecertification</a:t>
            </a:r>
          </a:p>
        </p:txBody>
      </p:sp>
      <p:sp>
        <p:nvSpPr>
          <p:cNvPr id="4" name="Slide Number Placeholder 3"/>
          <p:cNvSpPr>
            <a:spLocks noGrp="1"/>
          </p:cNvSpPr>
          <p:nvPr>
            <p:ph type="sldNum" sz="quarter" idx="12"/>
          </p:nvPr>
        </p:nvSpPr>
        <p:spPr/>
        <p:txBody>
          <a:bodyPr/>
          <a:lstStyle/>
          <a:p>
            <a:fld id="{A99BA842-DEA3-4DA0-80A9-B6CA04D18F58}" type="slidenum">
              <a:rPr lang="en-US" smtClean="0"/>
              <a:t>‹#›</a:t>
            </a:fld>
            <a:endParaRPr lang="en-US" dirty="0"/>
          </a:p>
        </p:txBody>
      </p:sp>
    </p:spTree>
    <p:extLst>
      <p:ext uri="{BB962C8B-B14F-4D97-AF65-F5344CB8AC3E}">
        <p14:creationId xmlns:p14="http://schemas.microsoft.com/office/powerpoint/2010/main" val="17046105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239ABBD-CFB4-4E66-9B74-3A86794FD08F}" type="datetime1">
              <a:rPr lang="en-US" smtClean="0"/>
              <a:t>7/29/20</a:t>
            </a:fld>
            <a:endParaRPr lang="en-US" dirty="0"/>
          </a:p>
        </p:txBody>
      </p:sp>
      <p:sp>
        <p:nvSpPr>
          <p:cNvPr id="6" name="Footer Placeholder 5"/>
          <p:cNvSpPr>
            <a:spLocks noGrp="1"/>
          </p:cNvSpPr>
          <p:nvPr>
            <p:ph type="ftr" sz="quarter" idx="11"/>
          </p:nvPr>
        </p:nvSpPr>
        <p:spPr/>
        <p:txBody>
          <a:bodyPr/>
          <a:lstStyle/>
          <a:p>
            <a:r>
              <a:rPr lang="en-US" dirty="0"/>
              <a:t>7.29.16.NERecertification</a:t>
            </a:r>
          </a:p>
        </p:txBody>
      </p:sp>
      <p:sp>
        <p:nvSpPr>
          <p:cNvPr id="7" name="Slide Number Placeholder 6"/>
          <p:cNvSpPr>
            <a:spLocks noGrp="1"/>
          </p:cNvSpPr>
          <p:nvPr>
            <p:ph type="sldNum" sz="quarter" idx="12"/>
          </p:nvPr>
        </p:nvSpPr>
        <p:spPr/>
        <p:txBody>
          <a:bodyPr/>
          <a:lstStyle/>
          <a:p>
            <a:fld id="{A99BA842-DEA3-4DA0-80A9-B6CA04D18F58}" type="slidenum">
              <a:rPr lang="en-US" smtClean="0"/>
              <a:t>‹#›</a:t>
            </a:fld>
            <a:endParaRPr lang="en-US" dirty="0"/>
          </a:p>
        </p:txBody>
      </p:sp>
    </p:spTree>
    <p:extLst>
      <p:ext uri="{BB962C8B-B14F-4D97-AF65-F5344CB8AC3E}">
        <p14:creationId xmlns:p14="http://schemas.microsoft.com/office/powerpoint/2010/main" val="41353185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29638E1-6481-467E-BE83-6818E123803A}" type="datetime1">
              <a:rPr lang="en-US" smtClean="0"/>
              <a:t>7/29/20</a:t>
            </a:fld>
            <a:endParaRPr lang="en-US" dirty="0"/>
          </a:p>
        </p:txBody>
      </p:sp>
      <p:sp>
        <p:nvSpPr>
          <p:cNvPr id="6" name="Footer Placeholder 5"/>
          <p:cNvSpPr>
            <a:spLocks noGrp="1"/>
          </p:cNvSpPr>
          <p:nvPr>
            <p:ph type="ftr" sz="quarter" idx="11"/>
          </p:nvPr>
        </p:nvSpPr>
        <p:spPr/>
        <p:txBody>
          <a:bodyPr/>
          <a:lstStyle/>
          <a:p>
            <a:r>
              <a:rPr lang="en-US" dirty="0"/>
              <a:t>7.29.16.NERecertification</a:t>
            </a:r>
          </a:p>
        </p:txBody>
      </p:sp>
      <p:sp>
        <p:nvSpPr>
          <p:cNvPr id="7" name="Slide Number Placeholder 6"/>
          <p:cNvSpPr>
            <a:spLocks noGrp="1"/>
          </p:cNvSpPr>
          <p:nvPr>
            <p:ph type="sldNum" sz="quarter" idx="12"/>
          </p:nvPr>
        </p:nvSpPr>
        <p:spPr/>
        <p:txBody>
          <a:bodyPr/>
          <a:lstStyle/>
          <a:p>
            <a:fld id="{A99BA842-DEA3-4DA0-80A9-B6CA04D18F58}" type="slidenum">
              <a:rPr lang="en-US" smtClean="0"/>
              <a:t>‹#›</a:t>
            </a:fld>
            <a:endParaRPr lang="en-US" dirty="0"/>
          </a:p>
        </p:txBody>
      </p:sp>
    </p:spTree>
    <p:extLst>
      <p:ext uri="{BB962C8B-B14F-4D97-AF65-F5344CB8AC3E}">
        <p14:creationId xmlns:p14="http://schemas.microsoft.com/office/powerpoint/2010/main" val="3752925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7CCB333-220C-41A6-8209-E6A70CA9C2BE}" type="datetime1">
              <a:rPr lang="en-US" smtClean="0"/>
              <a:t>7/29/20</a:t>
            </a:fld>
            <a:endParaRPr lang="en-US" dirty="0"/>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7.29.16.NERecertification</a:t>
            </a:r>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A99BA842-DEA3-4DA0-80A9-B6CA04D18F58}" type="slidenum">
              <a:rPr lang="en-US" smtClean="0"/>
              <a:t>‹#›</a:t>
            </a:fld>
            <a:endParaRPr lang="en-US" dirty="0"/>
          </a:p>
        </p:txBody>
      </p:sp>
    </p:spTree>
    <p:extLst>
      <p:ext uri="{BB962C8B-B14F-4D97-AF65-F5344CB8AC3E}">
        <p14:creationId xmlns:p14="http://schemas.microsoft.com/office/powerpoint/2010/main" val="2175844001"/>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Lst>
  <p:hf sldNum="0" hd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035422" y="2404534"/>
            <a:ext cx="2920079" cy="1646302"/>
          </a:xfrm>
        </p:spPr>
        <p:txBody>
          <a:bodyPr>
            <a:normAutofit/>
          </a:bodyPr>
          <a:lstStyle/>
          <a:p>
            <a:pPr>
              <a:lnSpc>
                <a:spcPct val="90000"/>
              </a:lnSpc>
            </a:pPr>
            <a:r>
              <a:rPr lang="en-US" sz="3000" dirty="0"/>
              <a:t>N.E. Miles ECDC</a:t>
            </a:r>
            <a:br>
              <a:rPr lang="en-US" sz="3000" dirty="0"/>
            </a:br>
            <a:r>
              <a:rPr lang="en-US" sz="3000" dirty="0"/>
              <a:t>College of Charleston</a:t>
            </a:r>
          </a:p>
        </p:txBody>
      </p:sp>
      <p:sp>
        <p:nvSpPr>
          <p:cNvPr id="3" name="Subtitle 2"/>
          <p:cNvSpPr>
            <a:spLocks noGrp="1"/>
          </p:cNvSpPr>
          <p:nvPr>
            <p:ph type="subTitle" idx="1"/>
          </p:nvPr>
        </p:nvSpPr>
        <p:spPr>
          <a:xfrm>
            <a:off x="4035422" y="4050833"/>
            <a:ext cx="2920079" cy="1096899"/>
          </a:xfrm>
        </p:spPr>
        <p:txBody>
          <a:bodyPr>
            <a:normAutofit/>
          </a:bodyPr>
          <a:lstStyle/>
          <a:p>
            <a:r>
              <a:rPr lang="en-US" dirty="0"/>
              <a:t>2020 Recertification Application</a:t>
            </a:r>
          </a:p>
          <a:p>
            <a:r>
              <a:rPr lang="en-US" dirty="0"/>
              <a:t>Nature Explore</a:t>
            </a:r>
          </a:p>
        </p:txBody>
      </p:sp>
      <p:pic>
        <p:nvPicPr>
          <p:cNvPr id="6" name="Picture 5" descr="A picture containing person, outdoor, little, child&#10;&#10;Description automatically generated">
            <a:extLst>
              <a:ext uri="{FF2B5EF4-FFF2-40B4-BE49-F238E27FC236}">
                <a16:creationId xmlns:a16="http://schemas.microsoft.com/office/drawing/2014/main" id="{D2423283-5536-6145-80F0-E89042F7053F}"/>
              </a:ext>
            </a:extLst>
          </p:cNvPr>
          <p:cNvPicPr>
            <a:picLocks noChangeAspect="1"/>
          </p:cNvPicPr>
          <p:nvPr/>
        </p:nvPicPr>
        <p:blipFill rotWithShape="1">
          <a:blip r:embed="rId2">
            <a:extLst>
              <a:ext uri="{28A0092B-C50C-407E-A947-70E740481C1C}">
                <a14:useLocalDpi xmlns:a14="http://schemas.microsoft.com/office/drawing/2010/main" val="0"/>
              </a:ext>
            </a:extLst>
          </a:blip>
          <a:srcRect l="12479" r="4479"/>
          <a:stretch/>
        </p:blipFill>
        <p:spPr>
          <a:xfrm>
            <a:off x="249510" y="-1"/>
            <a:ext cx="3796710" cy="3429000"/>
          </a:xfrm>
          <a:custGeom>
            <a:avLst/>
            <a:gdLst/>
            <a:ahLst/>
            <a:cxnLst/>
            <a:rect l="l" t="t" r="r" b="b"/>
            <a:pathLst>
              <a:path w="5062280" h="3429000">
                <a:moveTo>
                  <a:pt x="509916" y="0"/>
                </a:moveTo>
                <a:lnTo>
                  <a:pt x="5062280" y="0"/>
                </a:lnTo>
                <a:lnTo>
                  <a:pt x="5062280" y="21851"/>
                </a:lnTo>
                <a:lnTo>
                  <a:pt x="4549416" y="3429000"/>
                </a:lnTo>
                <a:lnTo>
                  <a:pt x="0" y="3429000"/>
                </a:lnTo>
                <a:close/>
              </a:path>
            </a:pathLst>
          </a:custGeom>
        </p:spPr>
      </p:pic>
      <p:sp>
        <p:nvSpPr>
          <p:cNvPr id="4" name="Footer Placeholder 3"/>
          <p:cNvSpPr>
            <a:spLocks noGrp="1"/>
          </p:cNvSpPr>
          <p:nvPr>
            <p:ph type="ftr" sz="quarter" idx="11"/>
          </p:nvPr>
        </p:nvSpPr>
        <p:spPr>
          <a:xfrm>
            <a:off x="3533697" y="6041362"/>
            <a:ext cx="2554107" cy="365125"/>
          </a:xfrm>
        </p:spPr>
        <p:txBody>
          <a:bodyPr>
            <a:normAutofit/>
          </a:bodyPr>
          <a:lstStyle/>
          <a:p>
            <a:pPr>
              <a:spcAft>
                <a:spcPts val="600"/>
              </a:spcAft>
            </a:pPr>
            <a:r>
              <a:rPr lang="en-US" dirty="0"/>
              <a:t>7.31.20.NE_Recertification</a:t>
            </a:r>
          </a:p>
        </p:txBody>
      </p:sp>
      <p:pic>
        <p:nvPicPr>
          <p:cNvPr id="10" name="Picture 9" descr="A picture containing child, little, girl, person&#10;&#10;Description automatically generated">
            <a:extLst>
              <a:ext uri="{FF2B5EF4-FFF2-40B4-BE49-F238E27FC236}">
                <a16:creationId xmlns:a16="http://schemas.microsoft.com/office/drawing/2014/main" id="{2E3B3AE8-F2CB-6A4D-83AC-2A4D01AFFEB0}"/>
              </a:ext>
            </a:extLst>
          </p:cNvPr>
          <p:cNvPicPr>
            <a:picLocks noChangeAspect="1"/>
          </p:cNvPicPr>
          <p:nvPr/>
        </p:nvPicPr>
        <p:blipFill rotWithShape="1">
          <a:blip r:embed="rId3">
            <a:extLst>
              <a:ext uri="{28A0092B-C50C-407E-A947-70E740481C1C}">
                <a14:useLocalDpi xmlns:a14="http://schemas.microsoft.com/office/drawing/2010/main" val="0"/>
              </a:ext>
            </a:extLst>
          </a:blip>
          <a:srcRect l="19914"/>
          <a:stretch/>
        </p:blipFill>
        <p:spPr>
          <a:xfrm>
            <a:off x="20" y="3428999"/>
            <a:ext cx="3661552" cy="3429001"/>
          </a:xfrm>
          <a:custGeom>
            <a:avLst/>
            <a:gdLst/>
            <a:ahLst/>
            <a:cxnLst/>
            <a:rect l="l" t="t" r="r" b="b"/>
            <a:pathLst>
              <a:path w="4882096" h="3429001">
                <a:moveTo>
                  <a:pt x="332680" y="0"/>
                </a:moveTo>
                <a:lnTo>
                  <a:pt x="4882096" y="0"/>
                </a:lnTo>
                <a:lnTo>
                  <a:pt x="4365943" y="3429001"/>
                </a:lnTo>
                <a:lnTo>
                  <a:pt x="0" y="3429001"/>
                </a:lnTo>
                <a:lnTo>
                  <a:pt x="0" y="2237155"/>
                </a:lnTo>
                <a:close/>
              </a:path>
            </a:pathLst>
          </a:custGeom>
        </p:spPr>
      </p:pic>
      <p:cxnSp>
        <p:nvCxnSpPr>
          <p:cNvPr id="15" name="Straight Connector 14">
            <a:extLst>
              <a:ext uri="{FF2B5EF4-FFF2-40B4-BE49-F238E27FC236}">
                <a16:creationId xmlns:a16="http://schemas.microsoft.com/office/drawing/2014/main" id="{2EC607CC-319E-425D-8A0C-EC6E84F6C37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9009" y="3433493"/>
            <a:ext cx="34120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63400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0884F175-9D23-496E-80AC-F3D2FD54109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53" name="Straight Connector 52">
              <a:extLst>
                <a:ext uri="{FF2B5EF4-FFF2-40B4-BE49-F238E27FC236}">
                  <a16:creationId xmlns:a16="http://schemas.microsoft.com/office/drawing/2014/main" id="{22D4B7B8-5AFE-4B32-A805-72EC571E6F0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757D13B2-7A74-4788-8689-5EDB2DA868F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5" name="Rectangle 23">
              <a:extLst>
                <a:ext uri="{FF2B5EF4-FFF2-40B4-BE49-F238E27FC236}">
                  <a16:creationId xmlns:a16="http://schemas.microsoft.com/office/drawing/2014/main" id="{66964837-B2CC-483D-BEDA-4BB1901BCC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6" name="Rectangle 25">
              <a:extLst>
                <a:ext uri="{FF2B5EF4-FFF2-40B4-BE49-F238E27FC236}">
                  <a16:creationId xmlns:a16="http://schemas.microsoft.com/office/drawing/2014/main" id="{77D4E216-8B6C-4A3B-AF75-3016320F6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7" name="Isosceles Triangle 56">
              <a:extLst>
                <a:ext uri="{FF2B5EF4-FFF2-40B4-BE49-F238E27FC236}">
                  <a16:creationId xmlns:a16="http://schemas.microsoft.com/office/drawing/2014/main" id="{CDD4EA12-82D2-47D7-8742-8F4746AA6F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58" name="Rectangle 27">
              <a:extLst>
                <a:ext uri="{FF2B5EF4-FFF2-40B4-BE49-F238E27FC236}">
                  <a16:creationId xmlns:a16="http://schemas.microsoft.com/office/drawing/2014/main" id="{115B7F7E-4C23-429B-A947-A5B436DB2D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9" name="Rectangle 28">
              <a:extLst>
                <a:ext uri="{FF2B5EF4-FFF2-40B4-BE49-F238E27FC236}">
                  <a16:creationId xmlns:a16="http://schemas.microsoft.com/office/drawing/2014/main" id="{A6B03A29-0A21-40D4-87E4-3C41D6F54C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0" name="Rectangle 29">
              <a:extLst>
                <a:ext uri="{FF2B5EF4-FFF2-40B4-BE49-F238E27FC236}">
                  <a16:creationId xmlns:a16="http://schemas.microsoft.com/office/drawing/2014/main" id="{6C871F60-4E5A-449A-B6D8-1F58C12EE3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61" name="Isosceles Triangle 60">
              <a:extLst>
                <a:ext uri="{FF2B5EF4-FFF2-40B4-BE49-F238E27FC236}">
                  <a16:creationId xmlns:a16="http://schemas.microsoft.com/office/drawing/2014/main" id="{3182795B-2BFA-4D7B-BE85-701A73E253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2" name="Isosceles Triangle 61">
              <a:extLst>
                <a:ext uri="{FF2B5EF4-FFF2-40B4-BE49-F238E27FC236}">
                  <a16:creationId xmlns:a16="http://schemas.microsoft.com/office/drawing/2014/main" id="{810B9E5C-2AE2-4B4E-916F-F954F2AA8A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4757613" y="609600"/>
            <a:ext cx="2197888" cy="1320800"/>
          </a:xfrm>
        </p:spPr>
        <p:txBody>
          <a:bodyPr vert="horz" lIns="91440" tIns="45720" rIns="91440" bIns="45720" rtlCol="0" anchor="ctr">
            <a:normAutofit/>
          </a:bodyPr>
          <a:lstStyle/>
          <a:p>
            <a:r>
              <a:rPr lang="en-US" dirty="0"/>
              <a:t>Loose Parts</a:t>
            </a:r>
          </a:p>
        </p:txBody>
      </p:sp>
      <p:pic>
        <p:nvPicPr>
          <p:cNvPr id="18" name="Content Placeholder 17" descr="A picture containing person, child, little, young&#10;&#10;Description automatically generated">
            <a:extLst>
              <a:ext uri="{FF2B5EF4-FFF2-40B4-BE49-F238E27FC236}">
                <a16:creationId xmlns:a16="http://schemas.microsoft.com/office/drawing/2014/main" id="{BEE76077-B50C-2549-AA79-E4F1E8585375}"/>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06437" y="609600"/>
            <a:ext cx="3468996" cy="2601747"/>
          </a:xfrm>
          <a:prstGeom prst="rect">
            <a:avLst/>
          </a:prstGeom>
        </p:spPr>
      </p:pic>
      <p:sp>
        <p:nvSpPr>
          <p:cNvPr id="3" name="Footer Placeholder 2"/>
          <p:cNvSpPr>
            <a:spLocks noGrp="1"/>
          </p:cNvSpPr>
          <p:nvPr>
            <p:ph type="ftr" sz="quarter" idx="11"/>
          </p:nvPr>
        </p:nvSpPr>
        <p:spPr>
          <a:xfrm>
            <a:off x="508000" y="6041362"/>
            <a:ext cx="3894420" cy="365125"/>
          </a:xfrm>
        </p:spPr>
        <p:txBody>
          <a:bodyPr vert="horz" lIns="91440" tIns="45720" rIns="91440" bIns="45720" rtlCol="0" anchor="ctr">
            <a:normAutofit/>
          </a:bodyPr>
          <a:lstStyle/>
          <a:p>
            <a:pPr defTabSz="914400">
              <a:spcAft>
                <a:spcPts val="600"/>
              </a:spcAft>
            </a:pPr>
            <a:r>
              <a:rPr lang="en-US" kern="1200" dirty="0">
                <a:solidFill>
                  <a:schemeClr val="tx1">
                    <a:tint val="75000"/>
                  </a:schemeClr>
                </a:solidFill>
                <a:latin typeface="+mn-lt"/>
                <a:ea typeface="+mn-ea"/>
                <a:cs typeface="+mn-cs"/>
              </a:rPr>
              <a:t>7.31.20.NE_Recertification</a:t>
            </a:r>
          </a:p>
        </p:txBody>
      </p:sp>
      <p:sp>
        <p:nvSpPr>
          <p:cNvPr id="8" name="TextBox 7"/>
          <p:cNvSpPr txBox="1"/>
          <p:nvPr/>
        </p:nvSpPr>
        <p:spPr>
          <a:xfrm>
            <a:off x="4757613" y="2160589"/>
            <a:ext cx="2700256" cy="3880773"/>
          </a:xfrm>
          <a:prstGeom prst="rect">
            <a:avLst/>
          </a:prstGeom>
        </p:spPr>
        <p:txBody>
          <a:bodyPr vert="horz" lIns="91440" tIns="45720" rIns="91440" bIns="45720" rtlCol="0">
            <a:normAutofit/>
          </a:bodyPr>
          <a:lstStyle/>
          <a:p>
            <a:pPr>
              <a:lnSpc>
                <a:spcPct val="90000"/>
              </a:lnSpc>
              <a:spcBef>
                <a:spcPts val="1000"/>
              </a:spcBef>
              <a:buClr>
                <a:schemeClr val="accent1"/>
              </a:buClr>
              <a:buSzPct val="80000"/>
              <a:buFont typeface="Wingdings 3" charset="2"/>
              <a:buChar char=""/>
            </a:pPr>
            <a:r>
              <a:rPr lang="en-US" sz="1500" dirty="0">
                <a:solidFill>
                  <a:schemeClr val="tx1">
                    <a:lumMod val="75000"/>
                    <a:lumOff val="25000"/>
                  </a:schemeClr>
                </a:solidFill>
              </a:rPr>
              <a:t>The children develop their imagination in child centered play all the time. They are able to explore a variety of loose parts including carboard boxes, wood, pulleys, towel tubes, paper bags, fabric, and outdoor objects they discover on the playground or from our nature walks. This  year they discovered more about the concept of force and simple machines.</a:t>
            </a:r>
          </a:p>
        </p:txBody>
      </p:sp>
      <p:pic>
        <p:nvPicPr>
          <p:cNvPr id="16" name="Content Placeholder 15" descr="A group of people in a room&#10;&#10;Description automatically generated">
            <a:extLst>
              <a:ext uri="{FF2B5EF4-FFF2-40B4-BE49-F238E27FC236}">
                <a16:creationId xmlns:a16="http://schemas.microsoft.com/office/drawing/2014/main" id="{77411CAC-4B49-9B4D-96C6-486CD0C9256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rot="5400000">
            <a:off x="1239765" y="3764312"/>
            <a:ext cx="2602341" cy="1951755"/>
          </a:xfrm>
          <a:prstGeom prst="rect">
            <a:avLst/>
          </a:prstGeom>
        </p:spPr>
      </p:pic>
    </p:spTree>
    <p:extLst>
      <p:ext uri="{BB962C8B-B14F-4D97-AF65-F5344CB8AC3E}">
        <p14:creationId xmlns:p14="http://schemas.microsoft.com/office/powerpoint/2010/main" val="16339189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Loose Parts</a:t>
            </a:r>
          </a:p>
        </p:txBody>
      </p:sp>
      <p:sp>
        <p:nvSpPr>
          <p:cNvPr id="3" name="Footer Placeholder 2"/>
          <p:cNvSpPr>
            <a:spLocks noGrp="1"/>
          </p:cNvSpPr>
          <p:nvPr>
            <p:ph type="ftr" sz="quarter" idx="11"/>
          </p:nvPr>
        </p:nvSpPr>
        <p:spPr>
          <a:xfrm>
            <a:off x="399393" y="6479737"/>
            <a:ext cx="4622973" cy="365125"/>
          </a:xfrm>
        </p:spPr>
        <p:txBody>
          <a:bodyPr/>
          <a:lstStyle/>
          <a:p>
            <a:r>
              <a:rPr lang="en-US" dirty="0"/>
              <a:t>7.31.20.NE_Recertification</a:t>
            </a:r>
          </a:p>
        </p:txBody>
      </p:sp>
      <p:sp>
        <p:nvSpPr>
          <p:cNvPr id="8" name="TextBox 7"/>
          <p:cNvSpPr txBox="1"/>
          <p:nvPr/>
        </p:nvSpPr>
        <p:spPr>
          <a:xfrm>
            <a:off x="3783457" y="682586"/>
            <a:ext cx="4141344" cy="1477328"/>
          </a:xfrm>
          <a:prstGeom prst="rect">
            <a:avLst/>
          </a:prstGeom>
          <a:noFill/>
        </p:spPr>
        <p:txBody>
          <a:bodyPr wrap="square" rtlCol="0">
            <a:spAutoFit/>
          </a:bodyPr>
          <a:lstStyle/>
          <a:p>
            <a:r>
              <a:rPr lang="en-US" dirty="0"/>
              <a:t>Our outdoor area continues to foster imagination, exploration, and risk taking. The children are able to use loose parts in a variety of ways to expand their creativity. </a:t>
            </a:r>
          </a:p>
        </p:txBody>
      </p:sp>
      <p:pic>
        <p:nvPicPr>
          <p:cNvPr id="10" name="Content Placeholder 9" descr="A group of people sitting at a table&#10;&#10;Description automatically generated">
            <a:extLst>
              <a:ext uri="{FF2B5EF4-FFF2-40B4-BE49-F238E27FC236}">
                <a16:creationId xmlns:a16="http://schemas.microsoft.com/office/drawing/2014/main" id="{D560FE5F-2882-654E-BD0B-AC7B6D10FB98}"/>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09600" y="2943423"/>
            <a:ext cx="3087688" cy="2315766"/>
          </a:xfrm>
        </p:spPr>
      </p:pic>
      <p:pic>
        <p:nvPicPr>
          <p:cNvPr id="13" name="Content Placeholder 12" descr="A picture containing outdoor, sitting, person, young&#10;&#10;Description automatically generated">
            <a:extLst>
              <a:ext uri="{FF2B5EF4-FFF2-40B4-BE49-F238E27FC236}">
                <a16:creationId xmlns:a16="http://schemas.microsoft.com/office/drawing/2014/main" id="{5D2BC329-441D-3E4E-BC61-1053B67E44A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rot="5400000">
            <a:off x="3877259" y="2900559"/>
            <a:ext cx="4364504" cy="3273378"/>
          </a:xfrm>
        </p:spPr>
      </p:pic>
    </p:spTree>
    <p:extLst>
      <p:ext uri="{BB962C8B-B14F-4D97-AF65-F5344CB8AC3E}">
        <p14:creationId xmlns:p14="http://schemas.microsoft.com/office/powerpoint/2010/main" val="11007951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Music and Art in Nature</a:t>
            </a:r>
          </a:p>
        </p:txBody>
      </p:sp>
      <p:sp>
        <p:nvSpPr>
          <p:cNvPr id="3" name="Footer Placeholder 2"/>
          <p:cNvSpPr>
            <a:spLocks noGrp="1"/>
          </p:cNvSpPr>
          <p:nvPr>
            <p:ph type="ftr" sz="quarter" idx="11"/>
          </p:nvPr>
        </p:nvSpPr>
        <p:spPr>
          <a:xfrm>
            <a:off x="381000" y="6295748"/>
            <a:ext cx="4622973" cy="365125"/>
          </a:xfrm>
        </p:spPr>
        <p:txBody>
          <a:bodyPr/>
          <a:lstStyle/>
          <a:p>
            <a:r>
              <a:rPr lang="en-US" dirty="0"/>
              <a:t>7.31.20.NE_Recertification</a:t>
            </a:r>
          </a:p>
        </p:txBody>
      </p:sp>
      <p:sp>
        <p:nvSpPr>
          <p:cNvPr id="8" name="TextBox 7"/>
          <p:cNvSpPr txBox="1"/>
          <p:nvPr/>
        </p:nvSpPr>
        <p:spPr>
          <a:xfrm>
            <a:off x="3505200" y="1631068"/>
            <a:ext cx="4522344" cy="1200329"/>
          </a:xfrm>
          <a:prstGeom prst="rect">
            <a:avLst/>
          </a:prstGeom>
          <a:noFill/>
        </p:spPr>
        <p:txBody>
          <a:bodyPr wrap="square" rtlCol="0">
            <a:spAutoFit/>
          </a:bodyPr>
          <a:lstStyle/>
          <a:p>
            <a:r>
              <a:rPr lang="en-US" dirty="0"/>
              <a:t>Children engage with the natural environment in a variety of ways including through music, arts, and developing gross motor skills. </a:t>
            </a:r>
          </a:p>
        </p:txBody>
      </p:sp>
      <p:pic>
        <p:nvPicPr>
          <p:cNvPr id="14" name="Content Placeholder 13" descr="A person holding a baby&#10;&#10;Description automatically generated">
            <a:extLst>
              <a:ext uri="{FF2B5EF4-FFF2-40B4-BE49-F238E27FC236}">
                <a16:creationId xmlns:a16="http://schemas.microsoft.com/office/drawing/2014/main" id="{F933D80C-30A1-E041-AD5A-A8E54FED56F2}"/>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11198" y="2021378"/>
            <a:ext cx="2911077" cy="3881437"/>
          </a:xfrm>
        </p:spPr>
      </p:pic>
      <p:pic>
        <p:nvPicPr>
          <p:cNvPr id="11" name="Content Placeholder 10" descr="A picture containing person, outdoor, child, little&#10;&#10;Description automatically generated">
            <a:extLst>
              <a:ext uri="{FF2B5EF4-FFF2-40B4-BE49-F238E27FC236}">
                <a16:creationId xmlns:a16="http://schemas.microsoft.com/office/drawing/2014/main" id="{131F3AC2-F7F3-5046-AADA-573915D4F66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390379" y="3027864"/>
            <a:ext cx="3089275" cy="2316956"/>
          </a:xfrm>
        </p:spPr>
      </p:pic>
      <p:pic>
        <p:nvPicPr>
          <p:cNvPr id="16" name="Picture 15" descr="A picture containing outdoor, person, person, young&#10;&#10;Description automatically generated">
            <a:extLst>
              <a:ext uri="{FF2B5EF4-FFF2-40B4-BE49-F238E27FC236}">
                <a16:creationId xmlns:a16="http://schemas.microsoft.com/office/drawing/2014/main" id="{7FB5A9AE-8873-AD43-A11D-872EBF74CA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256746" y="3549982"/>
            <a:ext cx="3083907" cy="2312930"/>
          </a:xfrm>
          <a:prstGeom prst="rect">
            <a:avLst/>
          </a:prstGeom>
        </p:spPr>
      </p:pic>
    </p:spTree>
    <p:extLst>
      <p:ext uri="{BB962C8B-B14F-4D97-AF65-F5344CB8AC3E}">
        <p14:creationId xmlns:p14="http://schemas.microsoft.com/office/powerpoint/2010/main" val="36930097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Garden</a:t>
            </a:r>
          </a:p>
        </p:txBody>
      </p:sp>
      <p:sp>
        <p:nvSpPr>
          <p:cNvPr id="3" name="Content Placeholder 2"/>
          <p:cNvSpPr>
            <a:spLocks noGrp="1"/>
          </p:cNvSpPr>
          <p:nvPr>
            <p:ph sz="half" idx="1"/>
          </p:nvPr>
        </p:nvSpPr>
        <p:spPr>
          <a:xfrm>
            <a:off x="3841399" y="3733800"/>
            <a:ext cx="4540601" cy="2971800"/>
          </a:xfrm>
        </p:spPr>
        <p:txBody>
          <a:bodyPr/>
          <a:lstStyle/>
          <a:p>
            <a:r>
              <a:rPr lang="en-US" dirty="0"/>
              <a:t>Gardening continues to be a focal point of outdoor life at ECDC. This fall the children helped to plant the garden and observed the growth that took place daily. The children make ongoing discoveries and observations in the garden.</a:t>
            </a:r>
          </a:p>
        </p:txBody>
      </p:sp>
      <p:sp>
        <p:nvSpPr>
          <p:cNvPr id="5" name="Footer Placeholder 4"/>
          <p:cNvSpPr>
            <a:spLocks noGrp="1"/>
          </p:cNvSpPr>
          <p:nvPr>
            <p:ph type="ftr" sz="quarter" idx="11"/>
          </p:nvPr>
        </p:nvSpPr>
        <p:spPr/>
        <p:txBody>
          <a:bodyPr/>
          <a:lstStyle/>
          <a:p>
            <a:r>
              <a:rPr lang="en-US" dirty="0"/>
              <a:t>7.31.20.NE_Recertification</a:t>
            </a:r>
          </a:p>
        </p:txBody>
      </p:sp>
      <p:pic>
        <p:nvPicPr>
          <p:cNvPr id="11" name="Picture 10" descr="A person standing in a garden&#10;&#10;Description automatically generated">
            <a:extLst>
              <a:ext uri="{FF2B5EF4-FFF2-40B4-BE49-F238E27FC236}">
                <a16:creationId xmlns:a16="http://schemas.microsoft.com/office/drawing/2014/main" id="{B1D314EF-7AC6-A84E-B093-3AF77C29F7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1379" y="609600"/>
            <a:ext cx="3962400" cy="2971800"/>
          </a:xfrm>
          <a:prstGeom prst="rect">
            <a:avLst/>
          </a:prstGeom>
        </p:spPr>
      </p:pic>
      <p:pic>
        <p:nvPicPr>
          <p:cNvPr id="13" name="Picture 12" descr="A person that is standing in the grass&#10;&#10;Description automatically generated">
            <a:extLst>
              <a:ext uri="{FF2B5EF4-FFF2-40B4-BE49-F238E27FC236}">
                <a16:creationId xmlns:a16="http://schemas.microsoft.com/office/drawing/2014/main" id="{E153625A-C22E-8B47-8BCB-8299FD33D9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510862"/>
            <a:ext cx="3200400" cy="4267200"/>
          </a:xfrm>
          <a:prstGeom prst="rect">
            <a:avLst/>
          </a:prstGeom>
        </p:spPr>
      </p:pic>
    </p:spTree>
    <p:extLst>
      <p:ext uri="{BB962C8B-B14F-4D97-AF65-F5344CB8AC3E}">
        <p14:creationId xmlns:p14="http://schemas.microsoft.com/office/powerpoint/2010/main" val="32594247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6512"/>
            <a:ext cx="8229600" cy="856488"/>
          </a:xfrm>
        </p:spPr>
        <p:txBody>
          <a:bodyPr>
            <a:noAutofit/>
          </a:bodyPr>
          <a:lstStyle/>
          <a:p>
            <a:r>
              <a:rPr lang="en-US" sz="2800" dirty="0"/>
              <a:t>2019-20 Professional Development</a:t>
            </a:r>
          </a:p>
        </p:txBody>
      </p:sp>
      <p:sp>
        <p:nvSpPr>
          <p:cNvPr id="3" name="Content Placeholder 2"/>
          <p:cNvSpPr>
            <a:spLocks noGrp="1"/>
          </p:cNvSpPr>
          <p:nvPr>
            <p:ph idx="1"/>
          </p:nvPr>
        </p:nvSpPr>
        <p:spPr>
          <a:xfrm>
            <a:off x="304800" y="990600"/>
            <a:ext cx="8229600" cy="5410200"/>
          </a:xfrm>
        </p:spPr>
        <p:txBody>
          <a:bodyPr>
            <a:normAutofit fontScale="70000" lnSpcReduction="20000"/>
          </a:bodyPr>
          <a:lstStyle/>
          <a:p>
            <a:pPr marL="0" indent="0">
              <a:buNone/>
            </a:pPr>
            <a:r>
              <a:rPr lang="en-US" sz="4800" dirty="0"/>
              <a:t>Our lead staff delivered or participated in the following conferences to continue developing our role as advocates for outdoor education</a:t>
            </a:r>
          </a:p>
          <a:p>
            <a:pPr marL="0" indent="0">
              <a:buNone/>
            </a:pPr>
            <a:endParaRPr lang="en-US" sz="4800" dirty="0"/>
          </a:p>
          <a:p>
            <a:pPr lvl="1"/>
            <a:endParaRPr lang="en-US" sz="4400" dirty="0"/>
          </a:p>
          <a:p>
            <a:pPr lvl="1"/>
            <a:r>
              <a:rPr lang="en-US" sz="4400" dirty="0"/>
              <a:t>NAEYC Conference, November 2019</a:t>
            </a:r>
          </a:p>
          <a:p>
            <a:pPr lvl="1"/>
            <a:r>
              <a:rPr lang="en-US" sz="4400" dirty="0"/>
              <a:t>ACT Conference, October 2019</a:t>
            </a:r>
          </a:p>
          <a:p>
            <a:pPr lvl="1"/>
            <a:r>
              <a:rPr lang="en-US" sz="4600" dirty="0"/>
              <a:t>Annual MEPI (Montessori) Conference, February, 2020</a:t>
            </a:r>
          </a:p>
          <a:p>
            <a:pPr lvl="1"/>
            <a:endParaRPr lang="en-US" sz="1200" dirty="0"/>
          </a:p>
          <a:p>
            <a:pPr marL="0" indent="0">
              <a:buNone/>
            </a:pPr>
            <a:r>
              <a:rPr lang="en-US" sz="1400" dirty="0"/>
              <a:t>	</a:t>
            </a:r>
          </a:p>
        </p:txBody>
      </p:sp>
      <p:sp>
        <p:nvSpPr>
          <p:cNvPr id="4" name="Footer Placeholder 3"/>
          <p:cNvSpPr>
            <a:spLocks noGrp="1"/>
          </p:cNvSpPr>
          <p:nvPr>
            <p:ph type="ftr" sz="quarter" idx="11"/>
          </p:nvPr>
        </p:nvSpPr>
        <p:spPr/>
        <p:txBody>
          <a:bodyPr/>
          <a:lstStyle/>
          <a:p>
            <a:r>
              <a:rPr lang="en-US" dirty="0"/>
              <a:t>7.31.20.NE_Recertification</a:t>
            </a:r>
          </a:p>
        </p:txBody>
      </p:sp>
    </p:spTree>
    <p:extLst>
      <p:ext uri="{BB962C8B-B14F-4D97-AF65-F5344CB8AC3E}">
        <p14:creationId xmlns:p14="http://schemas.microsoft.com/office/powerpoint/2010/main" val="832770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710" y="452718"/>
            <a:ext cx="7055380" cy="918882"/>
          </a:xfrm>
        </p:spPr>
        <p:txBody>
          <a:bodyPr/>
          <a:lstStyle/>
          <a:p>
            <a:r>
              <a:rPr lang="en-US" dirty="0"/>
              <a:t>Commitment</a:t>
            </a:r>
          </a:p>
        </p:txBody>
      </p:sp>
      <p:sp>
        <p:nvSpPr>
          <p:cNvPr id="3" name="Content Placeholder 2"/>
          <p:cNvSpPr>
            <a:spLocks noGrp="1"/>
          </p:cNvSpPr>
          <p:nvPr>
            <p:ph idx="1"/>
          </p:nvPr>
        </p:nvSpPr>
        <p:spPr>
          <a:xfrm>
            <a:off x="609599" y="1371600"/>
            <a:ext cx="7363890" cy="4669763"/>
          </a:xfrm>
        </p:spPr>
        <p:txBody>
          <a:bodyPr>
            <a:normAutofit fontScale="62500" lnSpcReduction="20000"/>
          </a:bodyPr>
          <a:lstStyle/>
          <a:p>
            <a:pPr marL="0" indent="0">
              <a:lnSpc>
                <a:spcPct val="170000"/>
              </a:lnSpc>
              <a:buNone/>
            </a:pPr>
            <a:r>
              <a:rPr lang="en-US" sz="2400" dirty="0"/>
              <a:t>We are grateful for the opportunity to annually renew our </a:t>
            </a:r>
            <a:r>
              <a:rPr lang="en-US" sz="2400" i="1" dirty="0"/>
              <a:t>Nature Explore</a:t>
            </a:r>
            <a:r>
              <a:rPr lang="en-US" sz="2400" dirty="0"/>
              <a:t> certification, as the process helps us maintain focus on continued improvement.  As a campus-based demonstration and laboratory program, we have a responsibility to model best practices in our community, including connecting children with the natural world. Our efforts focus on commitment to 3 “big ideas”</a:t>
            </a:r>
          </a:p>
          <a:p>
            <a:pPr marL="0" indent="0">
              <a:lnSpc>
                <a:spcPct val="170000"/>
              </a:lnSpc>
              <a:buNone/>
            </a:pPr>
            <a:endParaRPr lang="en-US" sz="2400" dirty="0"/>
          </a:p>
          <a:p>
            <a:r>
              <a:rPr lang="en-US" sz="2400" dirty="0"/>
              <a:t>Sustainability &amp; ecological responsibility</a:t>
            </a:r>
          </a:p>
          <a:p>
            <a:r>
              <a:rPr lang="en-US" sz="2400" dirty="0"/>
              <a:t>Loose parts play</a:t>
            </a:r>
          </a:p>
          <a:p>
            <a:r>
              <a:rPr lang="en-US" sz="2400" dirty="0"/>
              <a:t>Collaborations within and external to our campus</a:t>
            </a:r>
          </a:p>
          <a:p>
            <a:endParaRPr lang="en-US" sz="2400" dirty="0"/>
          </a:p>
          <a:p>
            <a:pPr marL="0" indent="0">
              <a:buNone/>
            </a:pPr>
            <a:r>
              <a:rPr lang="en-US" sz="2400" dirty="0"/>
              <a:t>The following slides share highlights of our work in 2019-20 on these ideas</a:t>
            </a:r>
          </a:p>
        </p:txBody>
      </p:sp>
      <p:sp>
        <p:nvSpPr>
          <p:cNvPr id="5" name="Footer Placeholder 3">
            <a:extLst>
              <a:ext uri="{FF2B5EF4-FFF2-40B4-BE49-F238E27FC236}">
                <a16:creationId xmlns:a16="http://schemas.microsoft.com/office/drawing/2014/main" id="{35C662A5-956A-644A-B7A4-3629C0AAF7A9}"/>
              </a:ext>
            </a:extLst>
          </p:cNvPr>
          <p:cNvSpPr txBox="1">
            <a:spLocks/>
          </p:cNvSpPr>
          <p:nvPr/>
        </p:nvSpPr>
        <p:spPr>
          <a:xfrm>
            <a:off x="685800" y="6040157"/>
            <a:ext cx="4622973" cy="36512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7.31.20.NE_Recertification</a:t>
            </a:r>
          </a:p>
        </p:txBody>
      </p:sp>
    </p:spTree>
    <p:extLst>
      <p:ext uri="{BB962C8B-B14F-4D97-AF65-F5344CB8AC3E}">
        <p14:creationId xmlns:p14="http://schemas.microsoft.com/office/powerpoint/2010/main" val="12970893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EB0D40EF-BA14-42F1-9492-D38C59DCAB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58" name="Straight Connector 57">
              <a:extLst>
                <a:ext uri="{FF2B5EF4-FFF2-40B4-BE49-F238E27FC236}">
                  <a16:creationId xmlns:a16="http://schemas.microsoft.com/office/drawing/2014/main" id="{B2C3A70F-581F-48B1-AD94-04AF9A38D25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13EABD0F-494E-4C0C-8A0C-139AFC4283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60" name="Rectangle 23">
              <a:extLst>
                <a:ext uri="{FF2B5EF4-FFF2-40B4-BE49-F238E27FC236}">
                  <a16:creationId xmlns:a16="http://schemas.microsoft.com/office/drawing/2014/main" id="{739811F7-2462-4463-BE69-32CEBED03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1" name="Rectangle 25">
              <a:extLst>
                <a:ext uri="{FF2B5EF4-FFF2-40B4-BE49-F238E27FC236}">
                  <a16:creationId xmlns:a16="http://schemas.microsoft.com/office/drawing/2014/main" id="{D91A6F9F-54F1-461A-A043-E97203A85F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2" name="Isosceles Triangle 61">
              <a:extLst>
                <a:ext uri="{FF2B5EF4-FFF2-40B4-BE49-F238E27FC236}">
                  <a16:creationId xmlns:a16="http://schemas.microsoft.com/office/drawing/2014/main" id="{28681C3A-B98D-44BE-8120-45C3F3BA0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63" name="Rectangle 27">
              <a:extLst>
                <a:ext uri="{FF2B5EF4-FFF2-40B4-BE49-F238E27FC236}">
                  <a16:creationId xmlns:a16="http://schemas.microsoft.com/office/drawing/2014/main" id="{37478156-05FD-4D8F-AE53-B3D40AF29F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4" name="Rectangle 28">
              <a:extLst>
                <a:ext uri="{FF2B5EF4-FFF2-40B4-BE49-F238E27FC236}">
                  <a16:creationId xmlns:a16="http://schemas.microsoft.com/office/drawing/2014/main" id="{A81F9C83-B446-4703-8B99-C01F0E403E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5" name="Rectangle 29">
              <a:extLst>
                <a:ext uri="{FF2B5EF4-FFF2-40B4-BE49-F238E27FC236}">
                  <a16:creationId xmlns:a16="http://schemas.microsoft.com/office/drawing/2014/main" id="{C2F5F0B6-D807-4AAE-852B-7BECE0CF45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66" name="Isosceles Triangle 65">
              <a:extLst>
                <a:ext uri="{FF2B5EF4-FFF2-40B4-BE49-F238E27FC236}">
                  <a16:creationId xmlns:a16="http://schemas.microsoft.com/office/drawing/2014/main" id="{0945AE7B-1E9E-491F-976F-1552730887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7" name="Isosceles Triangle 66">
              <a:extLst>
                <a:ext uri="{FF2B5EF4-FFF2-40B4-BE49-F238E27FC236}">
                  <a16:creationId xmlns:a16="http://schemas.microsoft.com/office/drawing/2014/main" id="{A38028DA-F87E-4372-9295-BC98DB4007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69" name="Rectangle 68">
            <a:extLst>
              <a:ext uri="{FF2B5EF4-FFF2-40B4-BE49-F238E27FC236}">
                <a16:creationId xmlns:a16="http://schemas.microsoft.com/office/drawing/2014/main" id="{8E2EB503-A017-4457-A105-53638C97D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66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pic>
        <p:nvPicPr>
          <p:cNvPr id="3" name="Picture 2" descr="A group of people sitting in front of a building&#10;&#10;Description automatically generated">
            <a:extLst>
              <a:ext uri="{FF2B5EF4-FFF2-40B4-BE49-F238E27FC236}">
                <a16:creationId xmlns:a16="http://schemas.microsoft.com/office/drawing/2014/main" id="{EBF424C2-5D61-1640-A693-32BAED2AE554}"/>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l="3422" r="7710"/>
          <a:stretch/>
        </p:blipFill>
        <p:spPr>
          <a:xfrm>
            <a:off x="21" y="8467"/>
            <a:ext cx="9141598" cy="6866465"/>
          </a:xfrm>
          <a:prstGeom prst="rect">
            <a:avLst/>
          </a:prstGeom>
        </p:spPr>
      </p:pic>
      <p:sp>
        <p:nvSpPr>
          <p:cNvPr id="7" name="Title 6"/>
          <p:cNvSpPr>
            <a:spLocks noGrp="1"/>
          </p:cNvSpPr>
          <p:nvPr>
            <p:ph type="title"/>
          </p:nvPr>
        </p:nvSpPr>
        <p:spPr>
          <a:xfrm>
            <a:off x="508000" y="4765972"/>
            <a:ext cx="6447501" cy="1320800"/>
          </a:xfrm>
        </p:spPr>
        <p:txBody>
          <a:bodyPr vert="horz" lIns="91440" tIns="45720" rIns="91440" bIns="45720" rtlCol="0" anchor="ctr">
            <a:normAutofit/>
          </a:bodyPr>
          <a:lstStyle/>
          <a:p>
            <a:pPr>
              <a:lnSpc>
                <a:spcPct val="90000"/>
              </a:lnSpc>
            </a:pPr>
            <a:r>
              <a:rPr lang="en-US" sz="2900" dirty="0">
                <a:solidFill>
                  <a:schemeClr val="tx1"/>
                </a:solidFill>
              </a:rPr>
              <a:t>Peace Project</a:t>
            </a:r>
            <a:br>
              <a:rPr lang="en-US" sz="2900" dirty="0">
                <a:solidFill>
                  <a:schemeClr val="tx1"/>
                </a:solidFill>
              </a:rPr>
            </a:br>
            <a:br>
              <a:rPr lang="en-US" sz="2900" dirty="0">
                <a:solidFill>
                  <a:schemeClr val="tx1"/>
                </a:solidFill>
              </a:rPr>
            </a:br>
            <a:endParaRPr lang="en-US" sz="2900" dirty="0">
              <a:solidFill>
                <a:schemeClr val="tx1"/>
              </a:solidFill>
            </a:endParaRPr>
          </a:p>
        </p:txBody>
      </p:sp>
      <p:sp>
        <p:nvSpPr>
          <p:cNvPr id="11" name="TextBox 10">
            <a:extLst>
              <a:ext uri="{FF2B5EF4-FFF2-40B4-BE49-F238E27FC236}">
                <a16:creationId xmlns:a16="http://schemas.microsoft.com/office/drawing/2014/main" id="{23B26CBB-BEE2-4748-9551-A012BCD82458}"/>
              </a:ext>
            </a:extLst>
          </p:cNvPr>
          <p:cNvSpPr txBox="1"/>
          <p:nvPr/>
        </p:nvSpPr>
        <p:spPr>
          <a:xfrm>
            <a:off x="336550" y="-443143"/>
            <a:ext cx="4644712" cy="3285067"/>
          </a:xfrm>
          <a:prstGeom prst="rect">
            <a:avLst/>
          </a:prstGeom>
        </p:spPr>
        <p:txBody>
          <a:bodyPr vert="horz" lIns="91440" tIns="45720" rIns="91440" bIns="45720" rtlCol="0" anchor="ctr">
            <a:normAutofit/>
          </a:bodyPr>
          <a:lstStyle/>
          <a:p>
            <a:pPr>
              <a:spcBef>
                <a:spcPts val="1000"/>
              </a:spcBef>
              <a:buClr>
                <a:schemeClr val="accent1"/>
              </a:buClr>
              <a:buSzPct val="80000"/>
              <a:buFont typeface="Wingdings 3" charset="2"/>
              <a:buChar char=""/>
            </a:pPr>
            <a:r>
              <a:rPr lang="en-US" dirty="0">
                <a:solidFill>
                  <a:schemeClr val="tx1">
                    <a:lumMod val="75000"/>
                    <a:lumOff val="25000"/>
                  </a:schemeClr>
                </a:solidFill>
              </a:rPr>
              <a:t>The Peace Project evolved this year to include the local community. We hosted the annual “Day of Caring” and together we cleaned and designed the outdoor shared space between the two schools. </a:t>
            </a:r>
          </a:p>
        </p:txBody>
      </p:sp>
      <p:sp>
        <p:nvSpPr>
          <p:cNvPr id="16" name="Footer Placeholder 15"/>
          <p:cNvSpPr>
            <a:spLocks noGrp="1"/>
          </p:cNvSpPr>
          <p:nvPr>
            <p:ph type="ftr" sz="quarter" idx="11"/>
          </p:nvPr>
        </p:nvSpPr>
        <p:spPr>
          <a:xfrm>
            <a:off x="508000" y="6041362"/>
            <a:ext cx="4723209" cy="365125"/>
          </a:xfrm>
        </p:spPr>
        <p:txBody>
          <a:bodyPr vert="horz" lIns="91440" tIns="45720" rIns="91440" bIns="45720" rtlCol="0" anchor="ctr">
            <a:normAutofit/>
          </a:bodyPr>
          <a:lstStyle/>
          <a:p>
            <a:pPr defTabSz="914400">
              <a:spcAft>
                <a:spcPts val="600"/>
              </a:spcAft>
            </a:pPr>
            <a:r>
              <a:rPr lang="en-US" sz="800" kern="1200" dirty="0">
                <a:solidFill>
                  <a:schemeClr val="tx1"/>
                </a:solidFill>
                <a:latin typeface="+mn-lt"/>
                <a:ea typeface="+mn-ea"/>
                <a:cs typeface="+mn-cs"/>
              </a:rPr>
              <a:t>7.31.20.NE_Recertification</a:t>
            </a:r>
          </a:p>
        </p:txBody>
      </p:sp>
    </p:spTree>
    <p:extLst>
      <p:ext uri="{BB962C8B-B14F-4D97-AF65-F5344CB8AC3E}">
        <p14:creationId xmlns:p14="http://schemas.microsoft.com/office/powerpoint/2010/main" val="2301975297"/>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3" name="Group 72">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74" name="Straight Connector 73">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6"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Isosceles Triangle 77">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82" name="Isosceles Triangle 81">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3" name="Isosceles Triangle 82">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5" name="Picture 4" descr="A group of people standing in front of a building&#10;&#10;Description automatically generated">
            <a:extLst>
              <a:ext uri="{FF2B5EF4-FFF2-40B4-BE49-F238E27FC236}">
                <a16:creationId xmlns:a16="http://schemas.microsoft.com/office/drawing/2014/main" id="{92662E05-752C-3E4F-878C-E147914497EF}"/>
              </a:ext>
            </a:extLst>
          </p:cNvPr>
          <p:cNvPicPr>
            <a:picLocks noChangeAspect="1"/>
          </p:cNvPicPr>
          <p:nvPr/>
        </p:nvPicPr>
        <p:blipFill rotWithShape="1">
          <a:blip r:embed="rId2">
            <a:extLst>
              <a:ext uri="{28A0092B-C50C-407E-A947-70E740481C1C}">
                <a14:useLocalDpi xmlns:a14="http://schemas.microsoft.com/office/drawing/2010/main" val="0"/>
              </a:ext>
            </a:extLst>
          </a:blip>
          <a:srcRect l="19810" r="22358" b="-2"/>
          <a:stretch/>
        </p:blipFill>
        <p:spPr>
          <a:xfrm>
            <a:off x="3202390" y="-1"/>
            <a:ext cx="5941610"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7" name="Title 6"/>
          <p:cNvSpPr>
            <a:spLocks noGrp="1"/>
          </p:cNvSpPr>
          <p:nvPr>
            <p:ph type="title"/>
          </p:nvPr>
        </p:nvSpPr>
        <p:spPr>
          <a:xfrm>
            <a:off x="507999" y="609600"/>
            <a:ext cx="2888343" cy="1320800"/>
          </a:xfrm>
        </p:spPr>
        <p:txBody>
          <a:bodyPr vert="horz" lIns="91440" tIns="45720" rIns="91440" bIns="45720" rtlCol="0" anchor="t">
            <a:normAutofit/>
          </a:bodyPr>
          <a:lstStyle/>
          <a:p>
            <a:pPr>
              <a:lnSpc>
                <a:spcPct val="90000"/>
              </a:lnSpc>
            </a:pPr>
            <a:r>
              <a:rPr lang="en-US" sz="2800" dirty="0"/>
              <a:t>Peace Project</a:t>
            </a:r>
            <a:br>
              <a:rPr lang="en-US" sz="2800" dirty="0"/>
            </a:br>
            <a:br>
              <a:rPr lang="en-US" sz="2800" dirty="0"/>
            </a:br>
            <a:endParaRPr lang="en-US" sz="2800" dirty="0"/>
          </a:p>
        </p:txBody>
      </p:sp>
      <p:sp>
        <p:nvSpPr>
          <p:cNvPr id="4" name="TextBox 3"/>
          <p:cNvSpPr txBox="1"/>
          <p:nvPr/>
        </p:nvSpPr>
        <p:spPr>
          <a:xfrm>
            <a:off x="508000" y="1484379"/>
            <a:ext cx="2888342" cy="3880773"/>
          </a:xfrm>
          <a:prstGeom prst="rect">
            <a:avLst/>
          </a:prstGeom>
        </p:spPr>
        <p:txBody>
          <a:bodyPr vert="horz" lIns="91440" tIns="45720" rIns="91440" bIns="45720" rtlCol="0">
            <a:normAutofit lnSpcReduction="10000"/>
          </a:bodyPr>
          <a:lstStyle/>
          <a:p>
            <a:pPr>
              <a:lnSpc>
                <a:spcPct val="90000"/>
              </a:lnSpc>
              <a:spcBef>
                <a:spcPts val="1000"/>
              </a:spcBef>
              <a:buClr>
                <a:schemeClr val="accent1"/>
              </a:buClr>
              <a:buSzPct val="80000"/>
              <a:buFont typeface="Wingdings 3" charset="2"/>
              <a:buChar char=""/>
            </a:pPr>
            <a:r>
              <a:rPr lang="en-US" sz="1700" dirty="0">
                <a:solidFill>
                  <a:schemeClr val="tx1">
                    <a:lumMod val="75000"/>
                    <a:lumOff val="25000"/>
                  </a:schemeClr>
                </a:solidFill>
              </a:rPr>
              <a:t> Last year we developed our relationship with our neighboring school and opened our “gate” between the schools to host play dates and learn more about each other. This year we celebrated this commitment and explored the concept of friendship by creating our Peace garden. In the spring, we celebrated our shared space by marching through our Peace garden during our annual campus “Peace Parade” to honor peace and inclusivity. </a:t>
            </a:r>
          </a:p>
        </p:txBody>
      </p:sp>
      <p:sp>
        <p:nvSpPr>
          <p:cNvPr id="16" name="Footer Placeholder 15"/>
          <p:cNvSpPr>
            <a:spLocks noGrp="1"/>
          </p:cNvSpPr>
          <p:nvPr>
            <p:ph type="ftr" sz="quarter" idx="11"/>
          </p:nvPr>
        </p:nvSpPr>
        <p:spPr>
          <a:xfrm>
            <a:off x="508000" y="6041362"/>
            <a:ext cx="4723209" cy="365125"/>
          </a:xfrm>
        </p:spPr>
        <p:txBody>
          <a:bodyPr vert="horz" lIns="91440" tIns="45720" rIns="91440" bIns="45720" rtlCol="0" anchor="ctr">
            <a:normAutofit/>
          </a:bodyPr>
          <a:lstStyle/>
          <a:p>
            <a:pPr defTabSz="914400">
              <a:spcAft>
                <a:spcPts val="600"/>
              </a:spcAft>
            </a:pPr>
            <a:r>
              <a:rPr lang="en-US" kern="1200" dirty="0">
                <a:solidFill>
                  <a:schemeClr val="tx1">
                    <a:tint val="75000"/>
                  </a:schemeClr>
                </a:solidFill>
                <a:latin typeface="+mn-lt"/>
                <a:ea typeface="+mn-ea"/>
                <a:cs typeface="+mn-cs"/>
              </a:rPr>
              <a:t>7.31.20.NE_Recertification</a:t>
            </a:r>
          </a:p>
        </p:txBody>
      </p:sp>
      <p:cxnSp>
        <p:nvCxnSpPr>
          <p:cNvPr id="85" name="Straight Connector 84">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28259" y="0"/>
            <a:ext cx="9144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68950" y="3681413"/>
            <a:ext cx="357266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89"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107" y="-8467"/>
            <a:ext cx="225551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1"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02581"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3"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9249" y="3048000"/>
            <a:ext cx="2444751"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95"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00875"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97"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4047" y="-8467"/>
            <a:ext cx="967571"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9"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4249" y="-8467"/>
            <a:ext cx="937369"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1"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8749" y="3589867"/>
            <a:ext cx="136286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6164837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22" name="Straight Connector 21">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Isosceles Triangle 25">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Isosceles Triangle 29">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7" name="Title 6"/>
          <p:cNvSpPr>
            <a:spLocks noGrp="1"/>
          </p:cNvSpPr>
          <p:nvPr>
            <p:ph type="title"/>
          </p:nvPr>
        </p:nvSpPr>
        <p:spPr>
          <a:xfrm>
            <a:off x="507999" y="609600"/>
            <a:ext cx="2888343" cy="1320800"/>
          </a:xfrm>
        </p:spPr>
        <p:txBody>
          <a:bodyPr vert="horz" lIns="91440" tIns="45720" rIns="91440" bIns="45720" rtlCol="0" anchor="t">
            <a:normAutofit/>
          </a:bodyPr>
          <a:lstStyle/>
          <a:p>
            <a:pPr>
              <a:lnSpc>
                <a:spcPct val="90000"/>
              </a:lnSpc>
            </a:pPr>
            <a:br>
              <a:rPr lang="en-US" sz="2300" dirty="0"/>
            </a:br>
            <a:br>
              <a:rPr lang="en-US" sz="2300" dirty="0"/>
            </a:br>
            <a:endParaRPr lang="en-US" sz="2300" dirty="0"/>
          </a:p>
        </p:txBody>
      </p:sp>
      <p:sp>
        <p:nvSpPr>
          <p:cNvPr id="4" name="TextBox 3"/>
          <p:cNvSpPr txBox="1"/>
          <p:nvPr/>
        </p:nvSpPr>
        <p:spPr>
          <a:xfrm>
            <a:off x="508000" y="1741026"/>
            <a:ext cx="2888342" cy="3880773"/>
          </a:xfrm>
          <a:prstGeom prst="rect">
            <a:avLst/>
          </a:prstGeom>
        </p:spPr>
        <p:txBody>
          <a:bodyPr vert="horz" lIns="91440" tIns="45720" rIns="91440" bIns="45720" rtlCol="0">
            <a:normAutofit/>
          </a:bodyPr>
          <a:lstStyle/>
          <a:p>
            <a:pPr>
              <a:spcBef>
                <a:spcPts val="1000"/>
              </a:spcBef>
              <a:buClr>
                <a:schemeClr val="accent1"/>
              </a:buClr>
              <a:buSzPct val="80000"/>
              <a:buFont typeface="Wingdings 3" charset="2"/>
              <a:buChar char=""/>
            </a:pPr>
            <a:r>
              <a:rPr lang="en-US" dirty="0">
                <a:solidFill>
                  <a:schemeClr val="tx1">
                    <a:lumMod val="75000"/>
                    <a:lumOff val="25000"/>
                  </a:schemeClr>
                </a:solidFill>
              </a:rPr>
              <a:t>The children created Peace rocks for the Peace Garden that was established in the shared spaced between the schools.</a:t>
            </a:r>
          </a:p>
          <a:p>
            <a:pPr>
              <a:spcBef>
                <a:spcPts val="1000"/>
              </a:spcBef>
              <a:buClr>
                <a:schemeClr val="accent1"/>
              </a:buClr>
              <a:buSzPct val="80000"/>
            </a:pPr>
            <a:endParaRPr lang="en-US" dirty="0">
              <a:solidFill>
                <a:schemeClr val="tx1">
                  <a:lumMod val="75000"/>
                  <a:lumOff val="25000"/>
                </a:schemeClr>
              </a:solidFill>
            </a:endParaRPr>
          </a:p>
          <a:p>
            <a:pPr>
              <a:spcBef>
                <a:spcPts val="1000"/>
              </a:spcBef>
              <a:buClr>
                <a:schemeClr val="accent1"/>
              </a:buClr>
              <a:buSzPct val="80000"/>
              <a:buFont typeface="Wingdings 3" charset="2"/>
              <a:buChar char=""/>
            </a:pPr>
            <a:r>
              <a:rPr lang="en-US" dirty="0">
                <a:solidFill>
                  <a:schemeClr val="tx1">
                    <a:lumMod val="75000"/>
                    <a:lumOff val="25000"/>
                  </a:schemeClr>
                </a:solidFill>
              </a:rPr>
              <a:t>The children celebrated their new friendships and love for nature with an ice cream play date. </a:t>
            </a:r>
          </a:p>
        </p:txBody>
      </p:sp>
      <p:sp>
        <p:nvSpPr>
          <p:cNvPr id="16" name="Footer Placeholder 15"/>
          <p:cNvSpPr>
            <a:spLocks noGrp="1"/>
          </p:cNvSpPr>
          <p:nvPr>
            <p:ph type="ftr" sz="quarter" idx="11"/>
          </p:nvPr>
        </p:nvSpPr>
        <p:spPr>
          <a:xfrm>
            <a:off x="508000" y="6041362"/>
            <a:ext cx="4723209" cy="365125"/>
          </a:xfrm>
        </p:spPr>
        <p:txBody>
          <a:bodyPr vert="horz" lIns="91440" tIns="45720" rIns="91440" bIns="45720" rtlCol="0" anchor="ctr">
            <a:normAutofit/>
          </a:bodyPr>
          <a:lstStyle/>
          <a:p>
            <a:pPr defTabSz="914400">
              <a:spcAft>
                <a:spcPts val="600"/>
              </a:spcAft>
            </a:pPr>
            <a:r>
              <a:rPr lang="en-US" kern="1200" dirty="0">
                <a:solidFill>
                  <a:schemeClr val="tx1">
                    <a:tint val="75000"/>
                  </a:schemeClr>
                </a:solidFill>
                <a:latin typeface="+mn-lt"/>
                <a:ea typeface="+mn-ea"/>
                <a:cs typeface="+mn-cs"/>
              </a:rPr>
              <a:t>7.31.20.NE_Recertification</a:t>
            </a:r>
          </a:p>
        </p:txBody>
      </p:sp>
      <p:cxnSp>
        <p:nvCxnSpPr>
          <p:cNvPr id="33" name="Straight Connector 32">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28259" y="0"/>
            <a:ext cx="9144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68950" y="3681413"/>
            <a:ext cx="357266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7"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107" y="-8467"/>
            <a:ext cx="225551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9"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02581"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1"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9249" y="3048000"/>
            <a:ext cx="2444751"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3"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00875"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45"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4047" y="-8467"/>
            <a:ext cx="967571"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7"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4249" y="-8467"/>
            <a:ext cx="937369"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9"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8749" y="3589867"/>
            <a:ext cx="136286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6" name="Content Placeholder 5" descr="A group of people sitting at a table&#10;&#10;Description automatically generated">
            <a:extLst>
              <a:ext uri="{FF2B5EF4-FFF2-40B4-BE49-F238E27FC236}">
                <a16:creationId xmlns:a16="http://schemas.microsoft.com/office/drawing/2014/main" id="{8F8FF367-7AC7-7A40-982A-26A1C6929404}"/>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606537" y="632271"/>
            <a:ext cx="3596043" cy="2697032"/>
          </a:xfrm>
        </p:spPr>
      </p:pic>
      <p:pic>
        <p:nvPicPr>
          <p:cNvPr id="9" name="Picture 8" descr="A group of people standing around a bus&#10;&#10;Description automatically generated">
            <a:extLst>
              <a:ext uri="{FF2B5EF4-FFF2-40B4-BE49-F238E27FC236}">
                <a16:creationId xmlns:a16="http://schemas.microsoft.com/office/drawing/2014/main" id="{95C3D458-F796-D643-9151-C6374EAA8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3589867"/>
            <a:ext cx="4014131" cy="2676087"/>
          </a:xfrm>
          <a:prstGeom prst="rect">
            <a:avLst/>
          </a:prstGeom>
        </p:spPr>
      </p:pic>
    </p:spTree>
    <p:extLst>
      <p:ext uri="{BB962C8B-B14F-4D97-AF65-F5344CB8AC3E}">
        <p14:creationId xmlns:p14="http://schemas.microsoft.com/office/powerpoint/2010/main" val="1087111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8000" y="609600"/>
            <a:ext cx="6447501" cy="1320800"/>
          </a:xfrm>
        </p:spPr>
        <p:txBody>
          <a:bodyPr vert="horz" lIns="91440" tIns="45720" rIns="91440" bIns="45720" rtlCol="0" anchor="t">
            <a:normAutofit/>
          </a:bodyPr>
          <a:lstStyle/>
          <a:p>
            <a:r>
              <a:rPr lang="en-US" dirty="0"/>
              <a:t>Family Picnic</a:t>
            </a:r>
          </a:p>
        </p:txBody>
      </p:sp>
      <p:sp>
        <p:nvSpPr>
          <p:cNvPr id="3" name="TextBox 2"/>
          <p:cNvSpPr txBox="1"/>
          <p:nvPr/>
        </p:nvSpPr>
        <p:spPr>
          <a:xfrm>
            <a:off x="4752215" y="2160589"/>
            <a:ext cx="3324985" cy="3880773"/>
          </a:xfrm>
          <a:prstGeom prst="rect">
            <a:avLst/>
          </a:prstGeom>
        </p:spPr>
        <p:txBody>
          <a:bodyPr vert="horz" lIns="91440" tIns="45720" rIns="91440" bIns="45720" rtlCol="0">
            <a:normAutofit/>
          </a:bodyPr>
          <a:lstStyle/>
          <a:p>
            <a:pPr>
              <a:spcBef>
                <a:spcPts val="1000"/>
              </a:spcBef>
              <a:buClr>
                <a:schemeClr val="accent1"/>
              </a:buClr>
              <a:buSzPct val="80000"/>
              <a:buFont typeface="Wingdings 3" charset="2"/>
              <a:buChar char=""/>
            </a:pPr>
            <a:r>
              <a:rPr lang="en-US" dirty="0">
                <a:solidFill>
                  <a:schemeClr val="tx1">
                    <a:lumMod val="75000"/>
                    <a:lumOff val="25000"/>
                  </a:schemeClr>
                </a:solidFill>
              </a:rPr>
              <a:t>This year’s Family Picnic celebrated “Campus Children’s Week” and International Peace Day. Families were engaged in activities on the playground that explored the concepts of friendship and Peace. </a:t>
            </a:r>
          </a:p>
        </p:txBody>
      </p:sp>
      <p:sp>
        <p:nvSpPr>
          <p:cNvPr id="4" name="Footer Placeholder 3"/>
          <p:cNvSpPr>
            <a:spLocks noGrp="1"/>
          </p:cNvSpPr>
          <p:nvPr>
            <p:ph type="ftr" sz="quarter" idx="11"/>
          </p:nvPr>
        </p:nvSpPr>
        <p:spPr>
          <a:xfrm>
            <a:off x="508000" y="6041362"/>
            <a:ext cx="4723209" cy="365125"/>
          </a:xfrm>
        </p:spPr>
        <p:txBody>
          <a:bodyPr vert="horz" lIns="91440" tIns="45720" rIns="91440" bIns="45720" rtlCol="0" anchor="ctr">
            <a:normAutofit/>
          </a:bodyPr>
          <a:lstStyle/>
          <a:p>
            <a:pPr defTabSz="914400">
              <a:spcAft>
                <a:spcPts val="600"/>
              </a:spcAft>
            </a:pPr>
            <a:r>
              <a:rPr lang="en-US" kern="1200" dirty="0">
                <a:solidFill>
                  <a:schemeClr val="tx1">
                    <a:tint val="75000"/>
                  </a:schemeClr>
                </a:solidFill>
                <a:latin typeface="+mn-lt"/>
                <a:ea typeface="+mn-ea"/>
                <a:cs typeface="+mn-cs"/>
              </a:rPr>
              <a:t>7.31.20.NE_Recertification</a:t>
            </a:r>
          </a:p>
        </p:txBody>
      </p:sp>
      <p:pic>
        <p:nvPicPr>
          <p:cNvPr id="6" name="Picture 5" descr="A picture containing person, grass, child, sitting&#10;&#10;Description automatically generated">
            <a:extLst>
              <a:ext uri="{FF2B5EF4-FFF2-40B4-BE49-F238E27FC236}">
                <a16:creationId xmlns:a16="http://schemas.microsoft.com/office/drawing/2014/main" id="{65674CC4-D8C7-564F-9C01-4486F227FFEE}"/>
              </a:ext>
            </a:extLst>
          </p:cNvPr>
          <p:cNvPicPr>
            <a:picLocks noChangeAspect="1"/>
          </p:cNvPicPr>
          <p:nvPr/>
        </p:nvPicPr>
        <p:blipFill rotWithShape="1">
          <a:blip r:embed="rId2">
            <a:extLst>
              <a:ext uri="{28A0092B-C50C-407E-A947-70E740481C1C}">
                <a14:useLocalDpi xmlns:a14="http://schemas.microsoft.com/office/drawing/2010/main" val="0"/>
              </a:ext>
            </a:extLst>
          </a:blip>
          <a:srcRect l="18981" r="22086"/>
          <a:stretch/>
        </p:blipFill>
        <p:spPr>
          <a:xfrm>
            <a:off x="508000" y="2159331"/>
            <a:ext cx="4067572" cy="3882362"/>
          </a:xfrm>
          <a:prstGeom prst="rect">
            <a:avLst/>
          </a:prstGeom>
        </p:spPr>
      </p:pic>
    </p:spTree>
    <p:extLst>
      <p:ext uri="{BB962C8B-B14F-4D97-AF65-F5344CB8AC3E}">
        <p14:creationId xmlns:p14="http://schemas.microsoft.com/office/powerpoint/2010/main" val="32377121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58" name="Straight Connector 57">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60"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1"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2" name="Isosceles Triangle 61">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63"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4"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5"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66" name="Isosceles Triangle 65">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7" name="Isosceles Triangle 66">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4152550" y="609600"/>
            <a:ext cx="2802951" cy="1320800"/>
          </a:xfrm>
        </p:spPr>
        <p:txBody>
          <a:bodyPr vert="horz" lIns="91440" tIns="45720" rIns="91440" bIns="45720" rtlCol="0" anchor="t">
            <a:normAutofit/>
          </a:bodyPr>
          <a:lstStyle/>
          <a:p>
            <a:r>
              <a:rPr lang="en-US" dirty="0"/>
              <a:t>Routines</a:t>
            </a:r>
          </a:p>
        </p:txBody>
      </p:sp>
      <p:sp>
        <p:nvSpPr>
          <p:cNvPr id="5" name="TextBox 4"/>
          <p:cNvSpPr txBox="1"/>
          <p:nvPr/>
        </p:nvSpPr>
        <p:spPr>
          <a:xfrm>
            <a:off x="3907172" y="2160589"/>
            <a:ext cx="3048329" cy="3880773"/>
          </a:xfrm>
          <a:prstGeom prst="rect">
            <a:avLst/>
          </a:prstGeom>
        </p:spPr>
        <p:txBody>
          <a:bodyPr vert="horz" lIns="91440" tIns="45720" rIns="91440" bIns="45720" rtlCol="0">
            <a:normAutofit/>
          </a:bodyPr>
          <a:lstStyle/>
          <a:p>
            <a:pPr>
              <a:spcBef>
                <a:spcPts val="1000"/>
              </a:spcBef>
              <a:buClr>
                <a:schemeClr val="accent1"/>
              </a:buClr>
              <a:buSzPct val="80000"/>
              <a:buFont typeface="Wingdings 3" charset="2"/>
              <a:buChar char=""/>
            </a:pPr>
            <a:r>
              <a:rPr lang="en-US" dirty="0">
                <a:solidFill>
                  <a:schemeClr val="tx1">
                    <a:lumMod val="75000"/>
                    <a:lumOff val="25000"/>
                  </a:schemeClr>
                </a:solidFill>
              </a:rPr>
              <a:t>Routines and daily hands-on activities continue to be an enjoyment for our students. The children assist with taking care of the garden beds and help with daily maintenance. The campus grounds crew often visits to help the children learn about our plants around the playground. </a:t>
            </a:r>
          </a:p>
        </p:txBody>
      </p:sp>
      <p:sp>
        <p:nvSpPr>
          <p:cNvPr id="3" name="Footer Placeholder 2"/>
          <p:cNvSpPr>
            <a:spLocks noGrp="1"/>
          </p:cNvSpPr>
          <p:nvPr>
            <p:ph type="ftr" sz="quarter" idx="11"/>
          </p:nvPr>
        </p:nvSpPr>
        <p:spPr>
          <a:xfrm>
            <a:off x="3907172" y="6041362"/>
            <a:ext cx="1749105" cy="365125"/>
          </a:xfrm>
        </p:spPr>
        <p:txBody>
          <a:bodyPr vert="horz" lIns="91440" tIns="45720" rIns="91440" bIns="45720" rtlCol="0" anchor="ctr">
            <a:normAutofit/>
          </a:bodyPr>
          <a:lstStyle/>
          <a:p>
            <a:pPr defTabSz="914400">
              <a:spcAft>
                <a:spcPts val="600"/>
              </a:spcAft>
            </a:pPr>
            <a:r>
              <a:rPr lang="en-US" kern="1200" dirty="0">
                <a:solidFill>
                  <a:schemeClr val="tx1">
                    <a:tint val="75000"/>
                  </a:schemeClr>
                </a:solidFill>
                <a:latin typeface="+mn-lt"/>
                <a:ea typeface="+mn-ea"/>
                <a:cs typeface="+mn-cs"/>
              </a:rPr>
              <a:t>7.31.20NE_Recertification</a:t>
            </a:r>
          </a:p>
        </p:txBody>
      </p:sp>
      <p:pic>
        <p:nvPicPr>
          <p:cNvPr id="6" name="Picture 5" descr="A person standing in front of a fence&#10;&#10;Description automatically generated">
            <a:extLst>
              <a:ext uri="{FF2B5EF4-FFF2-40B4-BE49-F238E27FC236}">
                <a16:creationId xmlns:a16="http://schemas.microsoft.com/office/drawing/2014/main" id="{5BADD652-257D-394F-A6B2-48080F13E9AD}"/>
              </a:ext>
            </a:extLst>
          </p:cNvPr>
          <p:cNvPicPr>
            <a:picLocks noChangeAspect="1"/>
          </p:cNvPicPr>
          <p:nvPr/>
        </p:nvPicPr>
        <p:blipFill rotWithShape="1">
          <a:blip r:embed="rId2">
            <a:extLst>
              <a:ext uri="{28A0092B-C50C-407E-A947-70E740481C1C}">
                <a14:useLocalDpi xmlns:a14="http://schemas.microsoft.com/office/drawing/2010/main" val="0"/>
              </a:ext>
            </a:extLst>
          </a:blip>
          <a:srcRect l="32485" r="23265"/>
          <a:stretch/>
        </p:blipFill>
        <p:spPr>
          <a:xfrm>
            <a:off x="20" y="-1"/>
            <a:ext cx="404620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69" name="Isosceles Triangle 68">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379692923"/>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8000" y="609600"/>
            <a:ext cx="6447501" cy="1320800"/>
          </a:xfrm>
        </p:spPr>
        <p:txBody>
          <a:bodyPr anchor="t">
            <a:normAutofit/>
          </a:bodyPr>
          <a:lstStyle/>
          <a:p>
            <a:r>
              <a:rPr lang="en-US" dirty="0"/>
              <a:t>Learning about habitats and animals around us</a:t>
            </a:r>
          </a:p>
        </p:txBody>
      </p:sp>
      <p:sp>
        <p:nvSpPr>
          <p:cNvPr id="3" name="Content Placeholder 2"/>
          <p:cNvSpPr>
            <a:spLocks noGrp="1"/>
          </p:cNvSpPr>
          <p:nvPr>
            <p:ph idx="1"/>
          </p:nvPr>
        </p:nvSpPr>
        <p:spPr>
          <a:xfrm>
            <a:off x="4752215" y="2160589"/>
            <a:ext cx="2639185" cy="3880773"/>
          </a:xfrm>
        </p:spPr>
        <p:txBody>
          <a:bodyPr>
            <a:normAutofit/>
          </a:bodyPr>
          <a:lstStyle/>
          <a:p>
            <a:r>
              <a:rPr lang="en-US" dirty="0"/>
              <a:t>This year the children studied life cycles and inquired about ladybugs. They observed the ladybugs in their natural habitat, recorded their observations, and created a ladybug hotel. </a:t>
            </a:r>
          </a:p>
        </p:txBody>
      </p:sp>
      <p:sp>
        <p:nvSpPr>
          <p:cNvPr id="4" name="Footer Placeholder 3"/>
          <p:cNvSpPr>
            <a:spLocks noGrp="1"/>
          </p:cNvSpPr>
          <p:nvPr>
            <p:ph type="ftr" sz="quarter" idx="11"/>
          </p:nvPr>
        </p:nvSpPr>
        <p:spPr>
          <a:xfrm>
            <a:off x="508000" y="6041362"/>
            <a:ext cx="4723209" cy="365125"/>
          </a:xfrm>
        </p:spPr>
        <p:txBody>
          <a:bodyPr>
            <a:normAutofit/>
          </a:bodyPr>
          <a:lstStyle/>
          <a:p>
            <a:pPr>
              <a:spcAft>
                <a:spcPts val="600"/>
              </a:spcAft>
            </a:pPr>
            <a:r>
              <a:rPr lang="en-US" dirty="0"/>
              <a:t>7.31.20.NE_Recertification</a:t>
            </a:r>
          </a:p>
        </p:txBody>
      </p:sp>
      <p:pic>
        <p:nvPicPr>
          <p:cNvPr id="6" name="Picture 5" descr="A picture containing person, child, table, little&#10;&#10;Description automatically generated">
            <a:extLst>
              <a:ext uri="{FF2B5EF4-FFF2-40B4-BE49-F238E27FC236}">
                <a16:creationId xmlns:a16="http://schemas.microsoft.com/office/drawing/2014/main" id="{C2046FD0-1D59-024C-97E1-BA8C9D0B6C94}"/>
              </a:ext>
            </a:extLst>
          </p:cNvPr>
          <p:cNvPicPr>
            <a:picLocks noChangeAspect="1"/>
          </p:cNvPicPr>
          <p:nvPr/>
        </p:nvPicPr>
        <p:blipFill rotWithShape="1">
          <a:blip r:embed="rId2">
            <a:extLst>
              <a:ext uri="{28A0092B-C50C-407E-A947-70E740481C1C}">
                <a14:useLocalDpi xmlns:a14="http://schemas.microsoft.com/office/drawing/2010/main" val="0"/>
              </a:ext>
            </a:extLst>
          </a:blip>
          <a:srcRect l="5738" r="15683" b="-2"/>
          <a:stretch/>
        </p:blipFill>
        <p:spPr>
          <a:xfrm>
            <a:off x="508000" y="2159331"/>
            <a:ext cx="4067572" cy="3882362"/>
          </a:xfrm>
          <a:prstGeom prst="rect">
            <a:avLst/>
          </a:prstGeom>
        </p:spPr>
      </p:pic>
    </p:spTree>
    <p:extLst>
      <p:ext uri="{BB962C8B-B14F-4D97-AF65-F5344CB8AC3E}">
        <p14:creationId xmlns:p14="http://schemas.microsoft.com/office/powerpoint/2010/main" val="20503316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837" y="449668"/>
            <a:ext cx="7055380" cy="1400530"/>
          </a:xfrm>
        </p:spPr>
        <p:txBody>
          <a:bodyPr/>
          <a:lstStyle/>
          <a:p>
            <a:r>
              <a:rPr lang="en-US" dirty="0"/>
              <a:t>Learning about habitats and animals around us</a:t>
            </a:r>
          </a:p>
        </p:txBody>
      </p:sp>
      <p:sp>
        <p:nvSpPr>
          <p:cNvPr id="3" name="Content Placeholder 2"/>
          <p:cNvSpPr>
            <a:spLocks noGrp="1"/>
          </p:cNvSpPr>
          <p:nvPr>
            <p:ph idx="1"/>
          </p:nvPr>
        </p:nvSpPr>
        <p:spPr>
          <a:xfrm>
            <a:off x="4343400" y="4009573"/>
            <a:ext cx="3979495" cy="2133600"/>
          </a:xfrm>
        </p:spPr>
        <p:txBody>
          <a:bodyPr>
            <a:normAutofit/>
          </a:bodyPr>
          <a:lstStyle/>
          <a:p>
            <a:r>
              <a:rPr lang="en-US" dirty="0"/>
              <a:t>Our outdoor space invites the children to observe the natural changes in the seasons and the process of how plants decompose.</a:t>
            </a:r>
          </a:p>
        </p:txBody>
      </p:sp>
      <p:sp>
        <p:nvSpPr>
          <p:cNvPr id="4" name="Footer Placeholder 3"/>
          <p:cNvSpPr>
            <a:spLocks noGrp="1"/>
          </p:cNvSpPr>
          <p:nvPr>
            <p:ph type="ftr" sz="quarter" idx="11"/>
          </p:nvPr>
        </p:nvSpPr>
        <p:spPr/>
        <p:txBody>
          <a:bodyPr/>
          <a:lstStyle/>
          <a:p>
            <a:r>
              <a:rPr lang="en-US" dirty="0"/>
              <a:t>7.31.20.NE_Recertification</a:t>
            </a:r>
          </a:p>
        </p:txBody>
      </p:sp>
      <p:pic>
        <p:nvPicPr>
          <p:cNvPr id="14" name="Picture 13" descr="A picture containing person, outdoor, grass, food&#10;&#10;Description automatically generated">
            <a:extLst>
              <a:ext uri="{FF2B5EF4-FFF2-40B4-BE49-F238E27FC236}">
                <a16:creationId xmlns:a16="http://schemas.microsoft.com/office/drawing/2014/main" id="{514554C2-409A-6B41-883E-961A62C8D6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599" y="1132082"/>
            <a:ext cx="3687563" cy="2765672"/>
          </a:xfrm>
          <a:prstGeom prst="rect">
            <a:avLst/>
          </a:prstGeom>
        </p:spPr>
      </p:pic>
      <p:pic>
        <p:nvPicPr>
          <p:cNvPr id="16" name="Picture 15" descr="A group of people standing outside of a building&#10;&#10;Description automatically generated">
            <a:extLst>
              <a:ext uri="{FF2B5EF4-FFF2-40B4-BE49-F238E27FC236}">
                <a16:creationId xmlns:a16="http://schemas.microsoft.com/office/drawing/2014/main" id="{9442B385-5CC6-294C-BA16-1F8AAC6E72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215" y="1850198"/>
            <a:ext cx="3669439" cy="2752079"/>
          </a:xfrm>
          <a:prstGeom prst="rect">
            <a:avLst/>
          </a:prstGeom>
        </p:spPr>
      </p:pic>
    </p:spTree>
    <p:extLst>
      <p:ext uri="{BB962C8B-B14F-4D97-AF65-F5344CB8AC3E}">
        <p14:creationId xmlns:p14="http://schemas.microsoft.com/office/powerpoint/2010/main" val="1429238630"/>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TotalTime>
  <Words>706</Words>
  <Application>Microsoft Macintosh PowerPoint</Application>
  <PresentationFormat>On-screen Show (4:3)</PresentationFormat>
  <Paragraphs>59</Paragraphs>
  <Slides>14</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Trebuchet MS</vt:lpstr>
      <vt:lpstr>Wingdings 3</vt:lpstr>
      <vt:lpstr>Facet</vt:lpstr>
      <vt:lpstr>N.E. Miles ECDC College of Charleston</vt:lpstr>
      <vt:lpstr>Commitment</vt:lpstr>
      <vt:lpstr>Peace Project  </vt:lpstr>
      <vt:lpstr>Peace Project  </vt:lpstr>
      <vt:lpstr>  </vt:lpstr>
      <vt:lpstr>Family Picnic</vt:lpstr>
      <vt:lpstr>Routines</vt:lpstr>
      <vt:lpstr>Learning about habitats and animals around us</vt:lpstr>
      <vt:lpstr>Learning about habitats and animals around us</vt:lpstr>
      <vt:lpstr>Loose Parts</vt:lpstr>
      <vt:lpstr>Loose Parts</vt:lpstr>
      <vt:lpstr>Music and Art in Nature</vt:lpstr>
      <vt:lpstr>The Garden</vt:lpstr>
      <vt:lpstr>2019-20 Professional Development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 Miles ECDC College of Charleston</dc:title>
  <dc:creator>Houser, Katie</dc:creator>
  <cp:lastModifiedBy>Houser, Katie</cp:lastModifiedBy>
  <cp:revision>2</cp:revision>
  <dcterms:created xsi:type="dcterms:W3CDTF">2020-07-29T20:23:19Z</dcterms:created>
  <dcterms:modified xsi:type="dcterms:W3CDTF">2020-07-29T20:34:42Z</dcterms:modified>
</cp:coreProperties>
</file>